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3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9" r:id="rId114"/>
    <p:sldId id="370" r:id="rId115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40"/>
  </p:normalViewPr>
  <p:slideViewPr>
    <p:cSldViewPr>
      <p:cViewPr varScale="1">
        <p:scale>
          <a:sx n="71" d="100"/>
          <a:sy n="71" d="100"/>
        </p:scale>
        <p:origin x="200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05EE8-EF4C-D848-8CCD-600BE9C7F6E1}" type="datetimeFigureOut">
              <a:rPr lang="en-US" smtClean="0"/>
              <a:t>9/29/17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B0837-810A-274E-9978-CD213AE84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3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</a:p>
          <a:p>
            <a:r>
              <a:rPr lang="en-US" dirty="0" smtClean="0"/>
              <a:t>speaking too fast?</a:t>
            </a:r>
          </a:p>
          <a:p>
            <a:r>
              <a:rPr lang="en-US" dirty="0" smtClean="0"/>
              <a:t>interrupt if got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0837-810A-274E-9978-CD213AE84B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35019" y="3054773"/>
            <a:ext cx="5334761" cy="2625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502400" y="0"/>
            <a:ext cx="6502400" cy="9753600"/>
          </a:xfrm>
          <a:custGeom>
            <a:avLst/>
            <a:gdLst/>
            <a:ahLst/>
            <a:cxnLst/>
            <a:rect l="l" t="t" r="r" b="b"/>
            <a:pathLst>
              <a:path w="6502400" h="9753600">
                <a:moveTo>
                  <a:pt x="0" y="9753600"/>
                </a:moveTo>
                <a:lnTo>
                  <a:pt x="6502400" y="9753600"/>
                </a:lnTo>
                <a:lnTo>
                  <a:pt x="65024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0822" y="3054773"/>
            <a:ext cx="7563154" cy="2625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1066800"/>
            <a:ext cx="7924800" cy="1292662"/>
          </a:xfrm>
        </p:spPr>
        <p:txBody>
          <a:bodyPr/>
          <a:lstStyle/>
          <a:p>
            <a:r>
              <a:rPr lang="en-US" dirty="0" smtClean="0"/>
              <a:t>Wi-Fi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92400" y="2657059"/>
            <a:ext cx="7924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4800" kern="0" smtClean="0"/>
              <a:t>Rex’s Wi-Fi Network</a:t>
            </a:r>
            <a:endParaRPr lang="en-US" sz="4800" kern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92400" y="6934200"/>
            <a:ext cx="7924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4800" kern="0" dirty="0"/>
              <a:t>s</a:t>
            </a:r>
            <a:r>
              <a:rPr lang="en-US" sz="4800" kern="0" dirty="0" smtClean="0"/>
              <a:t>tudent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38306" y="5638800"/>
            <a:ext cx="792480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6600" kern="0" dirty="0" smtClean="0"/>
              <a:t>Computer</a:t>
            </a:r>
            <a:endParaRPr lang="en-US" sz="6600" kern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92400" y="3973553"/>
            <a:ext cx="7924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4800" kern="0" dirty="0" smtClean="0"/>
              <a:t>12345678</a:t>
            </a:r>
            <a:endParaRPr lang="en-US" sz="4800" kern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92400" y="7915870"/>
            <a:ext cx="7924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4800" kern="0" dirty="0" smtClean="0"/>
              <a:t>obe1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382435" y="9067800"/>
            <a:ext cx="56388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ctr"/>
            <a:r>
              <a:rPr lang="en-US" sz="2400" kern="0" dirty="0"/>
              <a:t>https://</a:t>
            </a:r>
            <a:r>
              <a:rPr lang="en-US" sz="2400" kern="0" dirty="0" err="1"/>
              <a:t>github.com</a:t>
            </a:r>
            <a:r>
              <a:rPr lang="en-US" sz="2400" kern="0" dirty="0"/>
              <a:t>/</a:t>
            </a:r>
            <a:r>
              <a:rPr lang="en-US" sz="2400" kern="0" dirty="0" err="1"/>
              <a:t>MyHiTeaTech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8622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HTML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90" dirty="0">
                <a:latin typeface="Arial Narrow"/>
                <a:cs typeface="Arial Narrow"/>
              </a:rPr>
              <a:t>An</a:t>
            </a:r>
            <a:r>
              <a:rPr sz="3600" b="0" spc="-185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example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7400" y="2476500"/>
            <a:ext cx="11430000" cy="478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9500" y="5270500"/>
            <a:ext cx="3594100" cy="1422400"/>
          </a:xfrm>
          <a:custGeom>
            <a:avLst/>
            <a:gdLst/>
            <a:ahLst/>
            <a:cxnLst/>
            <a:rect l="l" t="t" r="r" b="b"/>
            <a:pathLst>
              <a:path w="3594100" h="1422400">
                <a:moveTo>
                  <a:pt x="0" y="12319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3403600" y="0"/>
                </a:lnTo>
                <a:lnTo>
                  <a:pt x="3447278" y="5031"/>
                </a:lnTo>
                <a:lnTo>
                  <a:pt x="3487375" y="19363"/>
                </a:lnTo>
                <a:lnTo>
                  <a:pt x="3522746" y="41851"/>
                </a:lnTo>
                <a:lnTo>
                  <a:pt x="3552248" y="71353"/>
                </a:lnTo>
                <a:lnTo>
                  <a:pt x="3574736" y="106724"/>
                </a:lnTo>
                <a:lnTo>
                  <a:pt x="3589068" y="146821"/>
                </a:lnTo>
                <a:lnTo>
                  <a:pt x="3594100" y="190500"/>
                </a:lnTo>
                <a:lnTo>
                  <a:pt x="3594100" y="1231900"/>
                </a:lnTo>
                <a:lnTo>
                  <a:pt x="3589068" y="1275578"/>
                </a:lnTo>
                <a:lnTo>
                  <a:pt x="3574736" y="1315675"/>
                </a:lnTo>
                <a:lnTo>
                  <a:pt x="3552248" y="1351046"/>
                </a:lnTo>
                <a:lnTo>
                  <a:pt x="3522746" y="1380548"/>
                </a:lnTo>
                <a:lnTo>
                  <a:pt x="3487375" y="1403036"/>
                </a:lnTo>
                <a:lnTo>
                  <a:pt x="3447278" y="1417368"/>
                </a:lnTo>
                <a:lnTo>
                  <a:pt x="3403600" y="1422400"/>
                </a:lnTo>
                <a:lnTo>
                  <a:pt x="190500" y="1422400"/>
                </a:lnTo>
                <a:lnTo>
                  <a:pt x="146821" y="1417368"/>
                </a:lnTo>
                <a:lnTo>
                  <a:pt x="106724" y="1403036"/>
                </a:lnTo>
                <a:lnTo>
                  <a:pt x="71353" y="1380548"/>
                </a:lnTo>
                <a:lnTo>
                  <a:pt x="41851" y="1351046"/>
                </a:lnTo>
                <a:lnTo>
                  <a:pt x="19363" y="1315675"/>
                </a:lnTo>
                <a:lnTo>
                  <a:pt x="5031" y="1275578"/>
                </a:lnTo>
                <a:lnTo>
                  <a:pt x="0" y="12319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7200" y="279400"/>
            <a:ext cx="6108700" cy="875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65600" y="3111500"/>
            <a:ext cx="4673600" cy="353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300" y="571500"/>
            <a:ext cx="6108700" cy="834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9700" y="4381500"/>
            <a:ext cx="7632700" cy="99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7554" y="4318000"/>
            <a:ext cx="619760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spc="-80" dirty="0"/>
              <a:t>CSS3 </a:t>
            </a:r>
            <a:r>
              <a:rPr sz="6700" b="0" spc="140" dirty="0">
                <a:latin typeface="Calibri"/>
                <a:cs typeface="Calibri"/>
              </a:rPr>
              <a:t>is</a:t>
            </a:r>
            <a:r>
              <a:rPr sz="6700" b="0" spc="-815" dirty="0">
                <a:latin typeface="Calibri"/>
                <a:cs typeface="Calibri"/>
              </a:rPr>
              <a:t> </a:t>
            </a:r>
            <a:r>
              <a:rPr sz="6700" b="0" spc="90" dirty="0">
                <a:latin typeface="Calibri"/>
                <a:cs typeface="Calibri"/>
              </a:rPr>
              <a:t>awesome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3405" y="4318000"/>
            <a:ext cx="716534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140" dirty="0">
                <a:latin typeface="Calibri"/>
                <a:cs typeface="Calibri"/>
              </a:rPr>
              <a:t>But </a:t>
            </a:r>
            <a:r>
              <a:rPr sz="6700" spc="-240" dirty="0"/>
              <a:t>Keep </a:t>
            </a:r>
            <a:r>
              <a:rPr sz="6700" spc="25" dirty="0"/>
              <a:t>It</a:t>
            </a:r>
            <a:r>
              <a:rPr sz="6700" spc="-1360" dirty="0"/>
              <a:t> </a:t>
            </a:r>
            <a:r>
              <a:rPr sz="6700" spc="-80" dirty="0"/>
              <a:t>Simple!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3731" y="4318000"/>
            <a:ext cx="1060513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-45" dirty="0">
                <a:latin typeface="Calibri"/>
                <a:cs typeface="Calibri"/>
              </a:rPr>
              <a:t>You</a:t>
            </a:r>
            <a:r>
              <a:rPr sz="6700" b="0" spc="-180" dirty="0">
                <a:latin typeface="Calibri"/>
                <a:cs typeface="Calibri"/>
              </a:rPr>
              <a:t> </a:t>
            </a:r>
            <a:r>
              <a:rPr sz="6700" spc="-160" dirty="0"/>
              <a:t>don’t</a:t>
            </a:r>
            <a:r>
              <a:rPr sz="6700" spc="-640" dirty="0"/>
              <a:t> </a:t>
            </a:r>
            <a:r>
              <a:rPr sz="6700" spc="-254" dirty="0"/>
              <a:t>even</a:t>
            </a:r>
            <a:r>
              <a:rPr sz="6700" spc="-640" dirty="0"/>
              <a:t> </a:t>
            </a:r>
            <a:r>
              <a:rPr sz="6700" spc="-235" dirty="0"/>
              <a:t>need</a:t>
            </a:r>
            <a:r>
              <a:rPr sz="6700" spc="-640" dirty="0"/>
              <a:t> </a:t>
            </a:r>
            <a:r>
              <a:rPr sz="6700" spc="-120" dirty="0"/>
              <a:t>to</a:t>
            </a:r>
            <a:r>
              <a:rPr sz="6700" spc="-640" dirty="0"/>
              <a:t> </a:t>
            </a:r>
            <a:r>
              <a:rPr sz="6700" spc="-95" dirty="0"/>
              <a:t>work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475" y="4356100"/>
            <a:ext cx="1119124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0" spc="55" dirty="0">
                <a:latin typeface="Calibri"/>
                <a:cs typeface="Calibri"/>
              </a:rPr>
              <a:t>There </a:t>
            </a:r>
            <a:r>
              <a:rPr sz="6100" b="0" spc="30" dirty="0">
                <a:latin typeface="Calibri"/>
                <a:cs typeface="Calibri"/>
              </a:rPr>
              <a:t>are </a:t>
            </a:r>
            <a:r>
              <a:rPr sz="6100" b="0" spc="80" dirty="0">
                <a:latin typeface="Calibri"/>
                <a:cs typeface="Calibri"/>
              </a:rPr>
              <a:t>tons </a:t>
            </a:r>
            <a:r>
              <a:rPr sz="6100" b="0" dirty="0">
                <a:latin typeface="Calibri"/>
                <a:cs typeface="Calibri"/>
              </a:rPr>
              <a:t>of </a:t>
            </a:r>
            <a:r>
              <a:rPr sz="6100" spc="25" dirty="0"/>
              <a:t>CSS</a:t>
            </a:r>
            <a:r>
              <a:rPr sz="6100" spc="-1395" dirty="0"/>
              <a:t> </a:t>
            </a:r>
            <a:r>
              <a:rPr sz="6100" spc="-120" dirty="0"/>
              <a:t>frameworks</a:t>
            </a:r>
            <a:endParaRPr sz="61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213100"/>
            <a:ext cx="11176000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6925" y="4356100"/>
            <a:ext cx="467868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0" spc="110" dirty="0">
                <a:latin typeface="Calibri"/>
                <a:cs typeface="Calibri"/>
              </a:rPr>
              <a:t>Keep</a:t>
            </a:r>
            <a:r>
              <a:rPr sz="6100" b="0" spc="-160" dirty="0">
                <a:latin typeface="Calibri"/>
                <a:cs typeface="Calibri"/>
              </a:rPr>
              <a:t> </a:t>
            </a:r>
            <a:r>
              <a:rPr sz="6100" spc="-105" dirty="0"/>
              <a:t>learning</a:t>
            </a:r>
            <a:endParaRPr sz="61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3082" y="4356100"/>
            <a:ext cx="380619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spc="-120" dirty="0"/>
              <a:t>Question</a:t>
            </a:r>
            <a:r>
              <a:rPr sz="6100" spc="-80" dirty="0"/>
              <a:t>s</a:t>
            </a:r>
            <a:r>
              <a:rPr sz="6100" spc="150" dirty="0"/>
              <a:t>?</a:t>
            </a:r>
            <a:endParaRPr sz="6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160" dirty="0"/>
              <a:t>Thank</a:t>
            </a:r>
            <a:r>
              <a:rPr spc="-865" dirty="0"/>
              <a:t> </a:t>
            </a:r>
            <a:r>
              <a:rPr spc="-175" dirty="0"/>
              <a:t>you!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60" dirty="0" smtClean="0">
                <a:latin typeface="Arial Narrow"/>
                <a:cs typeface="Arial Narrow"/>
              </a:rPr>
              <a:t>@</a:t>
            </a:r>
            <a:r>
              <a:rPr lang="en-US" sz="3600" b="0" spc="160" dirty="0" smtClean="0">
                <a:latin typeface="Arial Narrow"/>
                <a:cs typeface="Arial Narrow"/>
              </a:rPr>
              <a:t>hiteatech</a:t>
            </a:r>
            <a:endParaRPr sz="3600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4200" y="3403600"/>
            <a:ext cx="3962400" cy="275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185" dirty="0"/>
              <a:t>Structure</a:t>
            </a:r>
            <a:r>
              <a:rPr spc="-875" dirty="0"/>
              <a:t> </a:t>
            </a:r>
            <a:r>
              <a:rPr spc="-155" dirty="0"/>
              <a:t>first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00" dirty="0">
                <a:latin typeface="Arial Narrow"/>
                <a:cs typeface="Arial Narrow"/>
              </a:rPr>
              <a:t>What’s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160" dirty="0">
                <a:latin typeface="Arial Narrow"/>
                <a:cs typeface="Arial Narrow"/>
              </a:rPr>
              <a:t>inside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04" dirty="0">
                <a:latin typeface="Arial Narrow"/>
                <a:cs typeface="Arial Narrow"/>
              </a:rPr>
              <a:t>an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85" dirty="0">
                <a:latin typeface="Arial Narrow"/>
                <a:cs typeface="Arial Narrow"/>
              </a:rPr>
              <a:t>HTML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00" dirty="0">
                <a:latin typeface="Arial Narrow"/>
                <a:cs typeface="Arial Narrow"/>
              </a:rPr>
              <a:t>document?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&lt;HTML&gt;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80" dirty="0">
                <a:latin typeface="Arial Narrow"/>
                <a:cs typeface="Arial Narrow"/>
              </a:rPr>
              <a:t>container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9800" y="3225800"/>
            <a:ext cx="11112500" cy="328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&lt;HEAD&gt;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setup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2500" y="3238500"/>
            <a:ext cx="11087100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&lt;BODY&gt;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content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9800" y="3263900"/>
            <a:ext cx="11125200" cy="322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450" y="3517900"/>
            <a:ext cx="3865879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ourier New"/>
                <a:cs typeface="Courier New"/>
              </a:rPr>
              <a:t>&lt;HTML&gt;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8000" y="8331200"/>
            <a:ext cx="30155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100" dirty="0" smtClean="0">
                <a:latin typeface="Arial Narrow"/>
                <a:cs typeface="Arial Narrow"/>
              </a:rPr>
              <a:t>My Hi-Tea Tech</a:t>
            </a:r>
            <a:endParaRPr sz="3600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56936" y="3517900"/>
            <a:ext cx="25857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b="1" spc="-5" dirty="0">
                <a:solidFill>
                  <a:srgbClr val="FFFFFF"/>
                </a:solidFill>
                <a:latin typeface="Courier New"/>
                <a:cs typeface="Courier New"/>
              </a:rPr>
              <a:t>.CSS</a:t>
            </a:r>
            <a:endParaRPr sz="8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6231" y="8331200"/>
            <a:ext cx="2494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75" dirty="0" smtClean="0">
                <a:solidFill>
                  <a:srgbClr val="FFFFFF"/>
                </a:solidFill>
                <a:latin typeface="Arial Narrow"/>
                <a:cs typeface="Arial Narrow"/>
              </a:rPr>
              <a:t>29 September</a:t>
            </a:r>
            <a:endParaRPr sz="3600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2002" y="4178300"/>
            <a:ext cx="878840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0" dirty="0">
                <a:latin typeface="Calibri"/>
                <a:cs typeface="Calibri"/>
              </a:rPr>
              <a:t>Writing </a:t>
            </a:r>
            <a:r>
              <a:rPr b="0" spc="50" dirty="0">
                <a:latin typeface="Calibri"/>
                <a:cs typeface="Calibri"/>
              </a:rPr>
              <a:t>the</a:t>
            </a:r>
            <a:r>
              <a:rPr b="0" spc="-400" dirty="0">
                <a:latin typeface="Calibri"/>
                <a:cs typeface="Calibri"/>
              </a:rPr>
              <a:t> </a:t>
            </a:r>
            <a:r>
              <a:rPr spc="-260" dirty="0"/>
              <a:t>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4131" y="4178300"/>
            <a:ext cx="67240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Block </a:t>
            </a:r>
            <a:r>
              <a:rPr b="0" spc="50" dirty="0">
                <a:latin typeface="Calibri"/>
                <a:cs typeface="Calibri"/>
              </a:rPr>
              <a:t>or</a:t>
            </a:r>
            <a:r>
              <a:rPr b="0" spc="-1005" dirty="0">
                <a:latin typeface="Calibri"/>
                <a:cs typeface="Calibri"/>
              </a:rPr>
              <a:t> </a:t>
            </a:r>
            <a:r>
              <a:rPr spc="-145" dirty="0"/>
              <a:t>Inline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4200" y="3403600"/>
            <a:ext cx="3962400" cy="275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4200" y="3403600"/>
            <a:ext cx="3962400" cy="275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74646" y="3067811"/>
            <a:ext cx="603250" cy="392430"/>
          </a:xfrm>
          <a:custGeom>
            <a:avLst/>
            <a:gdLst/>
            <a:ahLst/>
            <a:cxnLst/>
            <a:rect l="l" t="t" r="r" b="b"/>
            <a:pathLst>
              <a:path w="603250" h="392429">
                <a:moveTo>
                  <a:pt x="0" y="391960"/>
                </a:moveTo>
                <a:lnTo>
                  <a:pt x="15976" y="381571"/>
                </a:lnTo>
                <a:lnTo>
                  <a:pt x="603072" y="0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85200" y="3356267"/>
            <a:ext cx="186690" cy="161925"/>
          </a:xfrm>
          <a:custGeom>
            <a:avLst/>
            <a:gdLst/>
            <a:ahLst/>
            <a:cxnLst/>
            <a:rect l="l" t="t" r="r" b="b"/>
            <a:pathLst>
              <a:path w="186690" h="161925">
                <a:moveTo>
                  <a:pt x="94881" y="0"/>
                </a:moveTo>
                <a:lnTo>
                  <a:pt x="0" y="161632"/>
                </a:lnTo>
                <a:lnTo>
                  <a:pt x="186232" y="140563"/>
                </a:lnTo>
                <a:lnTo>
                  <a:pt x="105422" y="93116"/>
                </a:lnTo>
                <a:lnTo>
                  <a:pt x="9488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35058" y="2578100"/>
            <a:ext cx="100456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00" dirty="0">
                <a:solidFill>
                  <a:srgbClr val="FF2600"/>
                </a:solidFill>
                <a:latin typeface="Calibri"/>
                <a:cs typeface="Calibri"/>
              </a:rPr>
              <a:t>Block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99845" y="5079288"/>
            <a:ext cx="601345" cy="437515"/>
          </a:xfrm>
          <a:custGeom>
            <a:avLst/>
            <a:gdLst/>
            <a:ahLst/>
            <a:cxnLst/>
            <a:rect l="l" t="t" r="r" b="b"/>
            <a:pathLst>
              <a:path w="601345" h="437514">
                <a:moveTo>
                  <a:pt x="0" y="0"/>
                </a:moveTo>
                <a:lnTo>
                  <a:pt x="15405" y="11214"/>
                </a:lnTo>
                <a:lnTo>
                  <a:pt x="600748" y="437349"/>
                </a:lnTo>
              </a:path>
            </a:pathLst>
          </a:custGeom>
          <a:ln w="38100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13600" y="5016500"/>
            <a:ext cx="185420" cy="167005"/>
          </a:xfrm>
          <a:custGeom>
            <a:avLst/>
            <a:gdLst/>
            <a:ahLst/>
            <a:cxnLst/>
            <a:rect l="l" t="t" r="r" b="b"/>
            <a:pathLst>
              <a:path w="185420" h="167004">
                <a:moveTo>
                  <a:pt x="0" y="0"/>
                </a:moveTo>
                <a:lnTo>
                  <a:pt x="86194" y="166433"/>
                </a:lnTo>
                <a:lnTo>
                  <a:pt x="101650" y="74002"/>
                </a:lnTo>
                <a:lnTo>
                  <a:pt x="184861" y="30899"/>
                </a:lnTo>
                <a:lnTo>
                  <a:pt x="0" y="0"/>
                </a:lnTo>
                <a:close/>
              </a:path>
            </a:pathLst>
          </a:custGeom>
          <a:solidFill>
            <a:srgbClr val="04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97787" y="5308600"/>
            <a:ext cx="10121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50" dirty="0">
                <a:solidFill>
                  <a:srgbClr val="0433FF"/>
                </a:solidFill>
                <a:latin typeface="Calibri"/>
                <a:cs typeface="Calibri"/>
              </a:rPr>
              <a:t>Inline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95" dirty="0"/>
              <a:t>Block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90" dirty="0">
                <a:latin typeface="Arial Narrow"/>
                <a:cs typeface="Arial Narrow"/>
              </a:rPr>
              <a:t>Create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50" dirty="0">
                <a:latin typeface="Arial Narrow"/>
                <a:cs typeface="Arial Narrow"/>
              </a:rPr>
              <a:t>a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40" dirty="0">
                <a:latin typeface="Arial Narrow"/>
                <a:cs typeface="Arial Narrow"/>
              </a:rPr>
              <a:t>new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line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40" dirty="0">
                <a:latin typeface="Arial Narrow"/>
                <a:cs typeface="Arial Narrow"/>
              </a:rPr>
              <a:t>and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90" dirty="0">
                <a:latin typeface="Arial Narrow"/>
                <a:cs typeface="Arial Narrow"/>
              </a:rPr>
              <a:t>occupy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full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75" dirty="0">
                <a:latin typeface="Arial Narrow"/>
                <a:cs typeface="Arial Narrow"/>
              </a:rPr>
              <a:t>width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2500" y="3263900"/>
            <a:ext cx="11087100" cy="322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145" dirty="0"/>
              <a:t>Inline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30" dirty="0">
                <a:latin typeface="Arial Narrow"/>
                <a:cs typeface="Arial Narrow"/>
              </a:rPr>
              <a:t>Keep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29" dirty="0">
                <a:latin typeface="Arial Narrow"/>
                <a:cs typeface="Arial Narrow"/>
              </a:rPr>
              <a:t>flow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00" dirty="0">
                <a:latin typeface="Arial Narrow"/>
                <a:cs typeface="Arial Narrow"/>
              </a:rPr>
              <a:t>of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60" dirty="0">
                <a:latin typeface="Arial Narrow"/>
                <a:cs typeface="Arial Narrow"/>
              </a:rPr>
              <a:t>document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5200" y="3238500"/>
            <a:ext cx="11061700" cy="326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3165" y="4178300"/>
            <a:ext cx="940625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165" dirty="0">
                <a:latin typeface="Calibri"/>
                <a:cs typeface="Calibri"/>
              </a:rPr>
              <a:t>Usually </a:t>
            </a:r>
            <a:r>
              <a:rPr b="0" spc="105" dirty="0">
                <a:latin typeface="Calibri"/>
                <a:cs typeface="Calibri"/>
              </a:rPr>
              <a:t>work </a:t>
            </a:r>
            <a:r>
              <a:rPr b="0" spc="155" dirty="0">
                <a:latin typeface="Calibri"/>
                <a:cs typeface="Calibri"/>
              </a:rPr>
              <a:t>in</a:t>
            </a:r>
            <a:r>
              <a:rPr b="0" spc="-955" dirty="0">
                <a:latin typeface="Calibri"/>
                <a:cs typeface="Calibri"/>
              </a:rPr>
              <a:t> </a:t>
            </a:r>
            <a:r>
              <a:rPr spc="-120" dirty="0"/>
              <a:t>pairs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3213100"/>
            <a:ext cx="11176000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643" y="4178300"/>
            <a:ext cx="102692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0" dirty="0">
                <a:latin typeface="Calibri"/>
                <a:cs typeface="Calibri"/>
              </a:rPr>
              <a:t>What’s </a:t>
            </a:r>
            <a:r>
              <a:rPr spc="-175" dirty="0"/>
              <a:t>HTML </a:t>
            </a:r>
            <a:r>
              <a:rPr b="0" spc="229" dirty="0">
                <a:latin typeface="Calibri"/>
                <a:cs typeface="Calibri"/>
              </a:rPr>
              <a:t>and</a:t>
            </a:r>
            <a:r>
              <a:rPr b="0" spc="-1060" dirty="0">
                <a:latin typeface="Calibri"/>
                <a:cs typeface="Calibri"/>
              </a:rPr>
              <a:t> </a:t>
            </a:r>
            <a:r>
              <a:rPr spc="-55" dirty="0"/>
              <a:t>CSS</a:t>
            </a:r>
            <a:r>
              <a:rPr b="0" spc="-55" dirty="0">
                <a:latin typeface="Calibri"/>
                <a:cs typeface="Calibri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4900" y="3276600"/>
            <a:ext cx="1079500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4598" y="3644900"/>
            <a:ext cx="1114298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b="1" spc="-5" dirty="0">
                <a:latin typeface="Trebuchet MS"/>
                <a:cs typeface="Trebuchet MS"/>
              </a:rPr>
              <a:t>Most </a:t>
            </a:r>
            <a:r>
              <a:rPr sz="7800" b="1" spc="-75" dirty="0">
                <a:latin typeface="Trebuchet MS"/>
                <a:cs typeface="Trebuchet MS"/>
              </a:rPr>
              <a:t>Important</a:t>
            </a:r>
            <a:r>
              <a:rPr sz="7800" b="1" spc="-1500" dirty="0">
                <a:latin typeface="Trebuchet MS"/>
                <a:cs typeface="Trebuchet MS"/>
              </a:rPr>
              <a:t> </a:t>
            </a:r>
            <a:r>
              <a:rPr sz="7800" b="1" spc="-165" dirty="0">
                <a:latin typeface="Trebuchet MS"/>
                <a:cs typeface="Trebuchet MS"/>
              </a:rPr>
              <a:t>Elements</a:t>
            </a:r>
            <a:endParaRPr sz="7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7158" y="5105400"/>
            <a:ext cx="5838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0" dirty="0">
                <a:latin typeface="Arial Narrow"/>
                <a:cs typeface="Arial Narrow"/>
              </a:rPr>
              <a:t>You’ll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105" dirty="0">
                <a:latin typeface="Arial Narrow"/>
                <a:cs typeface="Arial Narrow"/>
              </a:rPr>
              <a:t>use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140" dirty="0">
                <a:latin typeface="Arial Narrow"/>
                <a:cs typeface="Arial Narrow"/>
              </a:rPr>
              <a:t>these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140" dirty="0">
                <a:latin typeface="Arial Narrow"/>
                <a:cs typeface="Arial Narrow"/>
              </a:rPr>
              <a:t>90%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200" dirty="0">
                <a:latin typeface="Arial Narrow"/>
                <a:cs typeface="Arial Narrow"/>
              </a:rPr>
              <a:t>of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210" dirty="0">
                <a:latin typeface="Arial Narrow"/>
                <a:cs typeface="Arial Narrow"/>
              </a:rPr>
              <a:t>the</a:t>
            </a:r>
            <a:r>
              <a:rPr sz="3600" spc="-110" dirty="0">
                <a:latin typeface="Arial Narrow"/>
                <a:cs typeface="Arial Narrow"/>
              </a:rPr>
              <a:t> </a:t>
            </a:r>
            <a:r>
              <a:rPr sz="3600" spc="250" dirty="0">
                <a:latin typeface="Arial Narrow"/>
                <a:cs typeface="Arial Narrow"/>
              </a:rPr>
              <a:t>time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&lt;DIV&gt;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00" dirty="0">
                <a:latin typeface="Arial Narrow"/>
                <a:cs typeface="Arial Narrow"/>
              </a:rPr>
              <a:t>all-mighty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25" dirty="0">
                <a:latin typeface="Arial Narrow"/>
                <a:cs typeface="Arial Narrow"/>
              </a:rPr>
              <a:t>block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element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&lt;SPAN&gt;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 </a:t>
            </a:r>
            <a:r>
              <a:rPr sz="3600" b="0" spc="190" dirty="0">
                <a:latin typeface="Arial Narrow"/>
                <a:cs typeface="Arial Narrow"/>
              </a:rPr>
              <a:t>inline</a:t>
            </a:r>
            <a:r>
              <a:rPr sz="3600" b="0" spc="-420" dirty="0">
                <a:latin typeface="Arial Narrow"/>
                <a:cs typeface="Arial Narrow"/>
              </a:rPr>
              <a:t> </a:t>
            </a:r>
            <a:r>
              <a:rPr sz="3600" b="0" spc="-5" dirty="0">
                <a:latin typeface="Courier New"/>
                <a:cs typeface="Courier New"/>
              </a:rPr>
              <a:t>&lt;div&gt;</a:t>
            </a:r>
            <a:endParaRPr sz="36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23217" y="3594100"/>
            <a:ext cx="1945639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b="1" spc="-5" dirty="0">
                <a:latin typeface="Courier New"/>
                <a:cs typeface="Courier New"/>
              </a:rPr>
              <a:t>&lt;P&gt;</a:t>
            </a:r>
            <a:endParaRPr sz="8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5692" y="5105400"/>
            <a:ext cx="3681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125" dirty="0">
                <a:latin typeface="Arial Narrow"/>
                <a:cs typeface="Arial Narrow"/>
              </a:rPr>
              <a:t>Paragraph </a:t>
            </a:r>
            <a:r>
              <a:rPr sz="3600" b="0" spc="75" dirty="0">
                <a:latin typeface="Arial Narrow"/>
                <a:cs typeface="Arial Narrow"/>
              </a:rPr>
              <a:t>is </a:t>
            </a:r>
            <a:r>
              <a:rPr sz="3600" b="0" spc="175" dirty="0">
                <a:latin typeface="Arial Narrow"/>
                <a:cs typeface="Arial Narrow"/>
              </a:rPr>
              <a:t>for</a:t>
            </a:r>
            <a:r>
              <a:rPr sz="3600" b="0" spc="-560" dirty="0">
                <a:latin typeface="Arial Narrow"/>
                <a:cs typeface="Arial Narrow"/>
              </a:rPr>
              <a:t> </a:t>
            </a:r>
            <a:r>
              <a:rPr sz="3600" b="0" spc="155" dirty="0">
                <a:latin typeface="Arial Narrow"/>
                <a:cs typeface="Arial Narrow"/>
              </a:rPr>
              <a:t>text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&lt;H1&gt;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50" dirty="0">
                <a:latin typeface="Arial Narrow"/>
                <a:cs typeface="Arial Narrow"/>
              </a:rPr>
              <a:t>Headings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240" dirty="0">
                <a:latin typeface="Arial Narrow"/>
                <a:cs typeface="Arial Narrow"/>
              </a:rPr>
              <a:t>from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125" dirty="0">
                <a:latin typeface="Arial Narrow"/>
                <a:cs typeface="Arial Narrow"/>
              </a:rPr>
              <a:t>H1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265" dirty="0">
                <a:latin typeface="Arial Narrow"/>
                <a:cs typeface="Arial Narrow"/>
              </a:rPr>
              <a:t>to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125" dirty="0">
                <a:latin typeface="Arial Narrow"/>
                <a:cs typeface="Arial Narrow"/>
              </a:rPr>
              <a:t>H6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&lt;A&gt;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60" dirty="0">
                <a:latin typeface="Arial Narrow"/>
                <a:cs typeface="Arial Narrow"/>
              </a:rPr>
              <a:t>Link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65" dirty="0">
                <a:latin typeface="Arial Narrow"/>
                <a:cs typeface="Arial Narrow"/>
              </a:rPr>
              <a:t>to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other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05" dirty="0">
                <a:latin typeface="Arial Narrow"/>
                <a:cs typeface="Arial Narrow"/>
              </a:rPr>
              <a:t>pages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or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50" dirty="0">
                <a:latin typeface="Arial Narrow"/>
                <a:cs typeface="Arial Narrow"/>
              </a:rPr>
              <a:t>sections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380" y="4178300"/>
            <a:ext cx="91598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175" dirty="0">
                <a:latin typeface="Calibri"/>
                <a:cs typeface="Calibri"/>
              </a:rPr>
              <a:t>But </a:t>
            </a:r>
            <a:r>
              <a:rPr b="0" spc="125" dirty="0">
                <a:latin typeface="Calibri"/>
                <a:cs typeface="Calibri"/>
              </a:rPr>
              <a:t>use </a:t>
            </a:r>
            <a:r>
              <a:rPr b="0" spc="100" dirty="0">
                <a:latin typeface="Calibri"/>
                <a:cs typeface="Calibri"/>
              </a:rPr>
              <a:t>them</a:t>
            </a:r>
            <a:r>
              <a:rPr b="0" spc="-1000" dirty="0">
                <a:latin typeface="Calibri"/>
                <a:cs typeface="Calibri"/>
              </a:rPr>
              <a:t> </a:t>
            </a:r>
            <a:r>
              <a:rPr spc="-135" dirty="0"/>
              <a:t>wisely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2973" y="4216400"/>
            <a:ext cx="756665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70" dirty="0"/>
              <a:t>HTML </a:t>
            </a:r>
            <a:r>
              <a:rPr sz="8000" b="0" spc="175" dirty="0">
                <a:latin typeface="Calibri"/>
                <a:cs typeface="Calibri"/>
              </a:rPr>
              <a:t>is</a:t>
            </a:r>
            <a:r>
              <a:rPr sz="8000" b="0" spc="-869" dirty="0">
                <a:latin typeface="Calibri"/>
                <a:cs typeface="Calibri"/>
              </a:rPr>
              <a:t> </a:t>
            </a:r>
            <a:r>
              <a:rPr sz="8000" b="0" spc="155" dirty="0">
                <a:latin typeface="Calibri"/>
                <a:cs typeface="Calibri"/>
              </a:rPr>
              <a:t>semantic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5407" y="4216400"/>
            <a:ext cx="87814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130" dirty="0">
                <a:latin typeface="Calibri"/>
                <a:cs typeface="Calibri"/>
              </a:rPr>
              <a:t>Tags </a:t>
            </a:r>
            <a:r>
              <a:rPr sz="8000" b="0" spc="114" dirty="0">
                <a:latin typeface="Calibri"/>
                <a:cs typeface="Calibri"/>
              </a:rPr>
              <a:t>have</a:t>
            </a:r>
            <a:r>
              <a:rPr sz="8000" b="0" spc="-540" dirty="0">
                <a:latin typeface="Calibri"/>
                <a:cs typeface="Calibri"/>
              </a:rPr>
              <a:t> </a:t>
            </a:r>
            <a:r>
              <a:rPr sz="8000" spc="-85" dirty="0"/>
              <a:t>meanings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450" y="3517900"/>
            <a:ext cx="3865879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ourier New"/>
                <a:cs typeface="Courier New"/>
              </a:rPr>
              <a:t>&lt;HTML&gt;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66264" y="5156200"/>
            <a:ext cx="1516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10" dirty="0">
                <a:latin typeface="Arial Narrow"/>
                <a:cs typeface="Arial Narrow"/>
              </a:rPr>
              <a:t>Con</a:t>
            </a:r>
            <a:r>
              <a:rPr sz="3600" spc="60" dirty="0">
                <a:latin typeface="Arial Narrow"/>
                <a:cs typeface="Arial Narrow"/>
              </a:rPr>
              <a:t>t</a:t>
            </a:r>
            <a:r>
              <a:rPr sz="3600" spc="215" dirty="0">
                <a:latin typeface="Arial Narrow"/>
                <a:cs typeface="Arial Narrow"/>
              </a:rPr>
              <a:t>ent</a:t>
            </a:r>
            <a:endParaRPr sz="36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56936" y="3517900"/>
            <a:ext cx="2585720" cy="221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400" b="1" spc="-5" dirty="0">
                <a:solidFill>
                  <a:srgbClr val="FFFFFF"/>
                </a:solidFill>
                <a:latin typeface="Courier New"/>
                <a:cs typeface="Courier New"/>
              </a:rPr>
              <a:t>.CSS</a:t>
            </a:r>
            <a:endParaRPr sz="8400">
              <a:latin typeface="Courier New"/>
              <a:cs typeface="Courier New"/>
            </a:endParaRPr>
          </a:p>
          <a:p>
            <a:pPr marL="6985" algn="ctr">
              <a:lnSpc>
                <a:spcPct val="100000"/>
              </a:lnSpc>
              <a:spcBef>
                <a:spcPts val="2820"/>
              </a:spcBef>
            </a:pPr>
            <a:r>
              <a:rPr sz="3600" spc="110" dirty="0">
                <a:solidFill>
                  <a:srgbClr val="FFFFFF"/>
                </a:solidFill>
                <a:latin typeface="Arial Narrow"/>
                <a:cs typeface="Arial Narrow"/>
              </a:rPr>
              <a:t>Style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087" y="4216400"/>
            <a:ext cx="100920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55" dirty="0">
                <a:latin typeface="Calibri"/>
                <a:cs typeface="Calibri"/>
              </a:rPr>
              <a:t>Don’t </a:t>
            </a:r>
            <a:r>
              <a:rPr sz="8000" b="0" spc="50" dirty="0">
                <a:latin typeface="Calibri"/>
                <a:cs typeface="Calibri"/>
              </a:rPr>
              <a:t>suﬀer </a:t>
            </a:r>
            <a:r>
              <a:rPr sz="8000" b="0" spc="35" dirty="0">
                <a:latin typeface="Calibri"/>
                <a:cs typeface="Calibri"/>
              </a:rPr>
              <a:t>from</a:t>
            </a:r>
            <a:r>
              <a:rPr sz="8000" b="0" spc="-740" dirty="0">
                <a:latin typeface="Calibri"/>
                <a:cs typeface="Calibri"/>
              </a:rPr>
              <a:t> </a:t>
            </a:r>
            <a:r>
              <a:rPr sz="8000" i="1" spc="175" dirty="0">
                <a:latin typeface="Calibri"/>
                <a:cs typeface="Calibri"/>
              </a:rPr>
              <a:t>divitis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4875" y="4203700"/>
            <a:ext cx="101828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150" dirty="0">
                <a:latin typeface="Calibri"/>
                <a:cs typeface="Calibri"/>
              </a:rPr>
              <a:t>Start </a:t>
            </a:r>
            <a:r>
              <a:rPr sz="8000" b="0" spc="75" dirty="0">
                <a:latin typeface="Calibri"/>
                <a:cs typeface="Calibri"/>
              </a:rPr>
              <a:t>with </a:t>
            </a:r>
            <a:r>
              <a:rPr sz="8000" b="0" spc="50" dirty="0">
                <a:latin typeface="Calibri"/>
                <a:cs typeface="Calibri"/>
              </a:rPr>
              <a:t>the</a:t>
            </a:r>
            <a:r>
              <a:rPr sz="8000" b="0" spc="-890" dirty="0">
                <a:latin typeface="Calibri"/>
                <a:cs typeface="Calibri"/>
              </a:rPr>
              <a:t> </a:t>
            </a:r>
            <a:r>
              <a:rPr sz="8000" spc="-204" dirty="0"/>
              <a:t>structure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109" y="4203700"/>
            <a:ext cx="58978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140" dirty="0">
                <a:latin typeface="Calibri"/>
                <a:cs typeface="Calibri"/>
              </a:rPr>
              <a:t>Hello</a:t>
            </a:r>
            <a:r>
              <a:rPr sz="8000" b="0" spc="-270" dirty="0">
                <a:latin typeface="Calibri"/>
                <a:cs typeface="Calibri"/>
              </a:rPr>
              <a:t> </a:t>
            </a:r>
            <a:r>
              <a:rPr sz="8000" spc="-225" dirty="0"/>
              <a:t>HTML5!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92300" y="1485900"/>
            <a:ext cx="9220200" cy="679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&lt;HEADER&gt;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50" dirty="0">
                <a:latin typeface="Arial Narrow"/>
                <a:cs typeface="Arial Narrow"/>
              </a:rPr>
              <a:t>Header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for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50" dirty="0">
                <a:latin typeface="Arial Narrow"/>
                <a:cs typeface="Arial Narrow"/>
              </a:rPr>
              <a:t>a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60" dirty="0">
                <a:latin typeface="Arial Narrow"/>
                <a:cs typeface="Arial Narrow"/>
              </a:rPr>
              <a:t>document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or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section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24200" y="520700"/>
            <a:ext cx="6743700" cy="869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&lt;NAV&gt;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240" dirty="0">
                <a:latin typeface="Arial Narrow"/>
                <a:cs typeface="Arial Narrow"/>
              </a:rPr>
              <a:t>new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185" dirty="0">
                <a:latin typeface="Arial Narrow"/>
                <a:cs typeface="Arial Narrow"/>
              </a:rPr>
              <a:t>navigation</a:t>
            </a:r>
            <a:r>
              <a:rPr sz="3600" b="0" spc="-120" dirty="0">
                <a:latin typeface="Arial Narrow"/>
                <a:cs typeface="Arial Narrow"/>
              </a:rPr>
              <a:t> </a:t>
            </a:r>
            <a:r>
              <a:rPr sz="3600" b="0" spc="265" dirty="0">
                <a:latin typeface="Arial Narrow"/>
                <a:cs typeface="Arial Narrow"/>
              </a:rPr>
              <a:t>menu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00400" y="495300"/>
            <a:ext cx="6604000" cy="876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&lt;SECTION&gt;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40" dirty="0">
                <a:latin typeface="Arial Narrow"/>
                <a:cs typeface="Arial Narrow"/>
              </a:rPr>
              <a:t>The </a:t>
            </a:r>
            <a:r>
              <a:rPr sz="3600" b="0" spc="240" dirty="0">
                <a:latin typeface="Arial Narrow"/>
                <a:cs typeface="Arial Narrow"/>
              </a:rPr>
              <a:t>new</a:t>
            </a:r>
            <a:r>
              <a:rPr sz="3600" b="0" spc="-365" dirty="0">
                <a:latin typeface="Arial Narrow"/>
                <a:cs typeface="Arial Narrow"/>
              </a:rPr>
              <a:t> </a:t>
            </a:r>
            <a:r>
              <a:rPr sz="3600" b="0" spc="-5" dirty="0">
                <a:latin typeface="Courier New"/>
                <a:cs typeface="Courier New"/>
              </a:rPr>
              <a:t>&lt;div&gt;</a:t>
            </a:r>
            <a:endParaRPr sz="36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HTML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55" dirty="0">
                <a:latin typeface="Arial Narrow"/>
                <a:cs typeface="Arial Narrow"/>
              </a:rPr>
              <a:t>It’s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all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54" dirty="0">
                <a:latin typeface="Arial Narrow"/>
                <a:cs typeface="Arial Narrow"/>
              </a:rPr>
              <a:t>about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10" dirty="0">
                <a:latin typeface="Arial Narrow"/>
                <a:cs typeface="Arial Narrow"/>
              </a:rPr>
              <a:t>tags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36900" y="520700"/>
            <a:ext cx="6718300" cy="8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&lt;ARTICLE&gt;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75" dirty="0">
                <a:latin typeface="Arial Narrow"/>
                <a:cs typeface="Arial Narrow"/>
              </a:rPr>
              <a:t>Blog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30" dirty="0">
                <a:latin typeface="Arial Narrow"/>
                <a:cs typeface="Arial Narrow"/>
              </a:rPr>
              <a:t>posts,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news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05" dirty="0">
                <a:latin typeface="Arial Narrow"/>
                <a:cs typeface="Arial Narrow"/>
              </a:rPr>
              <a:t>stories,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35" dirty="0">
                <a:latin typeface="Arial Narrow"/>
                <a:cs typeface="Arial Narrow"/>
              </a:rPr>
              <a:t>comments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2300" y="520700"/>
            <a:ext cx="6667500" cy="871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&lt;ASIDE&gt;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10" dirty="0">
                <a:latin typeface="Arial Narrow"/>
                <a:cs typeface="Arial Narrow"/>
              </a:rPr>
              <a:t>Related,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85" dirty="0">
                <a:latin typeface="Arial Narrow"/>
                <a:cs typeface="Arial Narrow"/>
              </a:rPr>
              <a:t>but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80" dirty="0">
                <a:latin typeface="Arial Narrow"/>
                <a:cs typeface="Arial Narrow"/>
              </a:rPr>
              <a:t>not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125" dirty="0">
                <a:latin typeface="Arial Narrow"/>
                <a:cs typeface="Arial Narrow"/>
              </a:rPr>
              <a:t>really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54" dirty="0">
                <a:latin typeface="Arial Narrow"/>
                <a:cs typeface="Arial Narrow"/>
              </a:rPr>
              <a:t>important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content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49600" y="520700"/>
            <a:ext cx="6705600" cy="869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5" dirty="0">
                <a:latin typeface="Courier New"/>
                <a:cs typeface="Courier New"/>
              </a:rPr>
              <a:t>&lt;FOOTER&gt;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50" dirty="0">
                <a:latin typeface="Arial Narrow"/>
                <a:cs typeface="Arial Narrow"/>
              </a:rPr>
              <a:t>Footer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for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150" dirty="0">
                <a:latin typeface="Arial Narrow"/>
                <a:cs typeface="Arial Narrow"/>
              </a:rPr>
              <a:t>a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60" dirty="0">
                <a:latin typeface="Arial Narrow"/>
                <a:cs typeface="Arial Narrow"/>
              </a:rPr>
              <a:t>document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215" dirty="0">
                <a:latin typeface="Arial Narrow"/>
                <a:cs typeface="Arial Narrow"/>
              </a:rPr>
              <a:t>or</a:t>
            </a:r>
            <a:r>
              <a:rPr sz="3600" b="0" spc="-110" dirty="0">
                <a:latin typeface="Arial Narrow"/>
                <a:cs typeface="Arial Narrow"/>
              </a:rPr>
              <a:t> </a:t>
            </a:r>
            <a:r>
              <a:rPr sz="3600" b="0" spc="175" dirty="0">
                <a:latin typeface="Arial Narrow"/>
                <a:cs typeface="Arial Narrow"/>
              </a:rPr>
              <a:t>section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00400" y="520700"/>
            <a:ext cx="6604000" cy="869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5970" y="4203700"/>
            <a:ext cx="63601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-280" dirty="0">
                <a:latin typeface="Calibri"/>
                <a:cs typeface="Calibri"/>
              </a:rPr>
              <a:t>A </a:t>
            </a:r>
            <a:r>
              <a:rPr sz="8000" spc="-229" dirty="0"/>
              <a:t>real</a:t>
            </a:r>
            <a:r>
              <a:rPr sz="8000" spc="-795" dirty="0"/>
              <a:t> </a:t>
            </a:r>
            <a:r>
              <a:rPr sz="8000" b="0" spc="125" dirty="0">
                <a:latin typeface="Calibri"/>
                <a:cs typeface="Calibri"/>
              </a:rPr>
              <a:t>example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1168400"/>
            <a:ext cx="12534900" cy="838200"/>
          </a:xfrm>
          <a:custGeom>
            <a:avLst/>
            <a:gdLst/>
            <a:ahLst/>
            <a:cxnLst/>
            <a:rect l="l" t="t" r="r" b="b"/>
            <a:pathLst>
              <a:path w="12534900" h="838200">
                <a:moveTo>
                  <a:pt x="0" y="647700"/>
                </a:moveTo>
                <a:lnTo>
                  <a:pt x="0" y="190500"/>
                </a:lnTo>
                <a:lnTo>
                  <a:pt x="5031" y="146819"/>
                </a:lnTo>
                <a:lnTo>
                  <a:pt x="19362" y="106722"/>
                </a:lnTo>
                <a:lnTo>
                  <a:pt x="41850" y="71351"/>
                </a:lnTo>
                <a:lnTo>
                  <a:pt x="71351" y="41850"/>
                </a:lnTo>
                <a:lnTo>
                  <a:pt x="106722" y="19362"/>
                </a:lnTo>
                <a:lnTo>
                  <a:pt x="146819" y="5031"/>
                </a:lnTo>
                <a:lnTo>
                  <a:pt x="190500" y="0"/>
                </a:lnTo>
                <a:lnTo>
                  <a:pt x="12344400" y="0"/>
                </a:lnTo>
                <a:lnTo>
                  <a:pt x="12388078" y="5031"/>
                </a:lnTo>
                <a:lnTo>
                  <a:pt x="12428175" y="19362"/>
                </a:lnTo>
                <a:lnTo>
                  <a:pt x="12463546" y="41850"/>
                </a:lnTo>
                <a:lnTo>
                  <a:pt x="12493048" y="71351"/>
                </a:lnTo>
                <a:lnTo>
                  <a:pt x="12515536" y="106722"/>
                </a:lnTo>
                <a:lnTo>
                  <a:pt x="12529868" y="146819"/>
                </a:lnTo>
                <a:lnTo>
                  <a:pt x="12534900" y="190500"/>
                </a:lnTo>
                <a:lnTo>
                  <a:pt x="12534900" y="647700"/>
                </a:lnTo>
                <a:lnTo>
                  <a:pt x="12529868" y="691378"/>
                </a:lnTo>
                <a:lnTo>
                  <a:pt x="12515536" y="731475"/>
                </a:lnTo>
                <a:lnTo>
                  <a:pt x="12493048" y="766846"/>
                </a:lnTo>
                <a:lnTo>
                  <a:pt x="12463546" y="796348"/>
                </a:lnTo>
                <a:lnTo>
                  <a:pt x="12428175" y="818836"/>
                </a:lnTo>
                <a:lnTo>
                  <a:pt x="12388078" y="833168"/>
                </a:lnTo>
                <a:lnTo>
                  <a:pt x="12344400" y="838200"/>
                </a:lnTo>
                <a:lnTo>
                  <a:pt x="190500" y="838200"/>
                </a:lnTo>
                <a:lnTo>
                  <a:pt x="146819" y="833168"/>
                </a:lnTo>
                <a:lnTo>
                  <a:pt x="106722" y="818836"/>
                </a:lnTo>
                <a:lnTo>
                  <a:pt x="71351" y="796348"/>
                </a:lnTo>
                <a:lnTo>
                  <a:pt x="41850" y="766846"/>
                </a:lnTo>
                <a:lnTo>
                  <a:pt x="19362" y="731475"/>
                </a:lnTo>
                <a:lnTo>
                  <a:pt x="5031" y="691378"/>
                </a:lnTo>
                <a:lnTo>
                  <a:pt x="0" y="6477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423" y="603250"/>
            <a:ext cx="1732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FF2600"/>
                </a:solidFill>
                <a:latin typeface="Courier New"/>
                <a:cs typeface="Courier New"/>
              </a:rPr>
              <a:t>&lt;header&gt;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2057400"/>
            <a:ext cx="3670300" cy="3073400"/>
          </a:xfrm>
          <a:custGeom>
            <a:avLst/>
            <a:gdLst/>
            <a:ahLst/>
            <a:cxnLst/>
            <a:rect l="l" t="t" r="r" b="b"/>
            <a:pathLst>
              <a:path w="3670300" h="3073400">
                <a:moveTo>
                  <a:pt x="0" y="28829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2" y="106724"/>
                </a:lnTo>
                <a:lnTo>
                  <a:pt x="41850" y="71353"/>
                </a:lnTo>
                <a:lnTo>
                  <a:pt x="71351" y="41851"/>
                </a:lnTo>
                <a:lnTo>
                  <a:pt x="106722" y="19363"/>
                </a:lnTo>
                <a:lnTo>
                  <a:pt x="146819" y="5031"/>
                </a:lnTo>
                <a:lnTo>
                  <a:pt x="190500" y="0"/>
                </a:lnTo>
                <a:lnTo>
                  <a:pt x="3479800" y="0"/>
                </a:lnTo>
                <a:lnTo>
                  <a:pt x="3523478" y="5031"/>
                </a:lnTo>
                <a:lnTo>
                  <a:pt x="3563575" y="19363"/>
                </a:lnTo>
                <a:lnTo>
                  <a:pt x="3598946" y="41851"/>
                </a:lnTo>
                <a:lnTo>
                  <a:pt x="3628448" y="71353"/>
                </a:lnTo>
                <a:lnTo>
                  <a:pt x="3650936" y="106724"/>
                </a:lnTo>
                <a:lnTo>
                  <a:pt x="3665268" y="146821"/>
                </a:lnTo>
                <a:lnTo>
                  <a:pt x="3670300" y="190500"/>
                </a:lnTo>
                <a:lnTo>
                  <a:pt x="3670300" y="2882900"/>
                </a:lnTo>
                <a:lnTo>
                  <a:pt x="3665268" y="2926578"/>
                </a:lnTo>
                <a:lnTo>
                  <a:pt x="3650936" y="2966675"/>
                </a:lnTo>
                <a:lnTo>
                  <a:pt x="3628448" y="3002046"/>
                </a:lnTo>
                <a:lnTo>
                  <a:pt x="3598946" y="3031548"/>
                </a:lnTo>
                <a:lnTo>
                  <a:pt x="3563575" y="3054036"/>
                </a:lnTo>
                <a:lnTo>
                  <a:pt x="3523478" y="3068368"/>
                </a:lnTo>
                <a:lnTo>
                  <a:pt x="3479800" y="3073400"/>
                </a:lnTo>
                <a:lnTo>
                  <a:pt x="190500" y="3073400"/>
                </a:lnTo>
                <a:lnTo>
                  <a:pt x="146819" y="3068368"/>
                </a:lnTo>
                <a:lnTo>
                  <a:pt x="106722" y="3054036"/>
                </a:lnTo>
                <a:lnTo>
                  <a:pt x="71351" y="3031548"/>
                </a:lnTo>
                <a:lnTo>
                  <a:pt x="41850" y="3002046"/>
                </a:lnTo>
                <a:lnTo>
                  <a:pt x="19362" y="2966675"/>
                </a:lnTo>
                <a:lnTo>
                  <a:pt x="5031" y="2926578"/>
                </a:lnTo>
                <a:lnTo>
                  <a:pt x="0" y="28829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65600" y="2057400"/>
            <a:ext cx="3949700" cy="622300"/>
          </a:xfrm>
          <a:custGeom>
            <a:avLst/>
            <a:gdLst/>
            <a:ahLst/>
            <a:cxnLst/>
            <a:rect l="l" t="t" r="r" b="b"/>
            <a:pathLst>
              <a:path w="3949700" h="622300">
                <a:moveTo>
                  <a:pt x="0" y="431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3759200" y="0"/>
                </a:lnTo>
                <a:lnTo>
                  <a:pt x="3802878" y="5031"/>
                </a:lnTo>
                <a:lnTo>
                  <a:pt x="3842975" y="19363"/>
                </a:lnTo>
                <a:lnTo>
                  <a:pt x="3878346" y="41851"/>
                </a:lnTo>
                <a:lnTo>
                  <a:pt x="3907848" y="71353"/>
                </a:lnTo>
                <a:lnTo>
                  <a:pt x="3930336" y="106724"/>
                </a:lnTo>
                <a:lnTo>
                  <a:pt x="3944668" y="146821"/>
                </a:lnTo>
                <a:lnTo>
                  <a:pt x="3949700" y="190500"/>
                </a:lnTo>
                <a:lnTo>
                  <a:pt x="3949700" y="431800"/>
                </a:lnTo>
                <a:lnTo>
                  <a:pt x="3944668" y="475478"/>
                </a:lnTo>
                <a:lnTo>
                  <a:pt x="3930336" y="515575"/>
                </a:lnTo>
                <a:lnTo>
                  <a:pt x="3907848" y="550946"/>
                </a:lnTo>
                <a:lnTo>
                  <a:pt x="3878346" y="580448"/>
                </a:lnTo>
                <a:lnTo>
                  <a:pt x="3842975" y="602936"/>
                </a:lnTo>
                <a:lnTo>
                  <a:pt x="3802878" y="617268"/>
                </a:lnTo>
                <a:lnTo>
                  <a:pt x="3759200" y="622300"/>
                </a:lnTo>
                <a:lnTo>
                  <a:pt x="190500" y="622300"/>
                </a:lnTo>
                <a:lnTo>
                  <a:pt x="146821" y="617268"/>
                </a:lnTo>
                <a:lnTo>
                  <a:pt x="106724" y="602936"/>
                </a:lnTo>
                <a:lnTo>
                  <a:pt x="71353" y="580448"/>
                </a:lnTo>
                <a:lnTo>
                  <a:pt x="41851" y="550946"/>
                </a:lnTo>
                <a:lnTo>
                  <a:pt x="19363" y="515575"/>
                </a:lnTo>
                <a:lnTo>
                  <a:pt x="5031" y="475478"/>
                </a:lnTo>
                <a:lnTo>
                  <a:pt x="0" y="431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4300" y="4572000"/>
            <a:ext cx="7683500" cy="59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59200" y="1168400"/>
            <a:ext cx="2705100" cy="838200"/>
          </a:xfrm>
          <a:custGeom>
            <a:avLst/>
            <a:gdLst/>
            <a:ahLst/>
            <a:cxnLst/>
            <a:rect l="l" t="t" r="r" b="b"/>
            <a:pathLst>
              <a:path w="2705100" h="838200">
                <a:moveTo>
                  <a:pt x="0" y="647700"/>
                </a:moveTo>
                <a:lnTo>
                  <a:pt x="0" y="190500"/>
                </a:lnTo>
                <a:lnTo>
                  <a:pt x="5031" y="146819"/>
                </a:lnTo>
                <a:lnTo>
                  <a:pt x="19363" y="106722"/>
                </a:lnTo>
                <a:lnTo>
                  <a:pt x="41851" y="71351"/>
                </a:lnTo>
                <a:lnTo>
                  <a:pt x="71353" y="41850"/>
                </a:lnTo>
                <a:lnTo>
                  <a:pt x="106724" y="19362"/>
                </a:lnTo>
                <a:lnTo>
                  <a:pt x="146821" y="5031"/>
                </a:lnTo>
                <a:lnTo>
                  <a:pt x="190500" y="0"/>
                </a:lnTo>
                <a:lnTo>
                  <a:pt x="2514600" y="0"/>
                </a:lnTo>
                <a:lnTo>
                  <a:pt x="2558278" y="5031"/>
                </a:lnTo>
                <a:lnTo>
                  <a:pt x="2598375" y="19362"/>
                </a:lnTo>
                <a:lnTo>
                  <a:pt x="2633746" y="41850"/>
                </a:lnTo>
                <a:lnTo>
                  <a:pt x="2663248" y="71351"/>
                </a:lnTo>
                <a:lnTo>
                  <a:pt x="2685736" y="106722"/>
                </a:lnTo>
                <a:lnTo>
                  <a:pt x="2700068" y="146819"/>
                </a:lnTo>
                <a:lnTo>
                  <a:pt x="2705100" y="190500"/>
                </a:lnTo>
                <a:lnTo>
                  <a:pt x="2705100" y="647700"/>
                </a:lnTo>
                <a:lnTo>
                  <a:pt x="2700068" y="691378"/>
                </a:lnTo>
                <a:lnTo>
                  <a:pt x="2685736" y="731475"/>
                </a:lnTo>
                <a:lnTo>
                  <a:pt x="2663248" y="766846"/>
                </a:lnTo>
                <a:lnTo>
                  <a:pt x="2633746" y="796348"/>
                </a:lnTo>
                <a:lnTo>
                  <a:pt x="2598375" y="818836"/>
                </a:lnTo>
                <a:lnTo>
                  <a:pt x="2558278" y="833168"/>
                </a:lnTo>
                <a:lnTo>
                  <a:pt x="2514600" y="838200"/>
                </a:lnTo>
                <a:lnTo>
                  <a:pt x="190500" y="838200"/>
                </a:lnTo>
                <a:lnTo>
                  <a:pt x="146821" y="833168"/>
                </a:lnTo>
                <a:lnTo>
                  <a:pt x="106724" y="818836"/>
                </a:lnTo>
                <a:lnTo>
                  <a:pt x="71353" y="796348"/>
                </a:lnTo>
                <a:lnTo>
                  <a:pt x="41851" y="766846"/>
                </a:lnTo>
                <a:lnTo>
                  <a:pt x="19363" y="731475"/>
                </a:lnTo>
                <a:lnTo>
                  <a:pt x="5031" y="691378"/>
                </a:lnTo>
                <a:lnTo>
                  <a:pt x="0" y="647700"/>
                </a:lnTo>
                <a:close/>
              </a:path>
            </a:pathLst>
          </a:custGeom>
          <a:ln w="25400">
            <a:solidFill>
              <a:srgbClr val="007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65167" y="628650"/>
            <a:ext cx="1092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4F7A28"/>
                </a:solidFill>
                <a:latin typeface="Courier New"/>
                <a:cs typeface="Courier New"/>
              </a:rPr>
              <a:t>&lt;nav&gt;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88200" y="1168400"/>
            <a:ext cx="2057400" cy="838200"/>
          </a:xfrm>
          <a:custGeom>
            <a:avLst/>
            <a:gdLst/>
            <a:ahLst/>
            <a:cxnLst/>
            <a:rect l="l" t="t" r="r" b="b"/>
            <a:pathLst>
              <a:path w="2057400" h="838200">
                <a:moveTo>
                  <a:pt x="0" y="647700"/>
                </a:moveTo>
                <a:lnTo>
                  <a:pt x="0" y="190500"/>
                </a:lnTo>
                <a:lnTo>
                  <a:pt x="5031" y="146819"/>
                </a:lnTo>
                <a:lnTo>
                  <a:pt x="19363" y="106722"/>
                </a:lnTo>
                <a:lnTo>
                  <a:pt x="41851" y="71351"/>
                </a:lnTo>
                <a:lnTo>
                  <a:pt x="71353" y="41850"/>
                </a:lnTo>
                <a:lnTo>
                  <a:pt x="106724" y="19362"/>
                </a:lnTo>
                <a:lnTo>
                  <a:pt x="146821" y="5031"/>
                </a:lnTo>
                <a:lnTo>
                  <a:pt x="190500" y="0"/>
                </a:lnTo>
                <a:lnTo>
                  <a:pt x="1866900" y="0"/>
                </a:lnTo>
                <a:lnTo>
                  <a:pt x="1910578" y="5031"/>
                </a:lnTo>
                <a:lnTo>
                  <a:pt x="1950675" y="19362"/>
                </a:lnTo>
                <a:lnTo>
                  <a:pt x="1986046" y="41850"/>
                </a:lnTo>
                <a:lnTo>
                  <a:pt x="2015548" y="71351"/>
                </a:lnTo>
                <a:lnTo>
                  <a:pt x="2038036" y="106722"/>
                </a:lnTo>
                <a:lnTo>
                  <a:pt x="2052368" y="146819"/>
                </a:lnTo>
                <a:lnTo>
                  <a:pt x="2057400" y="190500"/>
                </a:lnTo>
                <a:lnTo>
                  <a:pt x="2057400" y="647700"/>
                </a:lnTo>
                <a:lnTo>
                  <a:pt x="2052368" y="691378"/>
                </a:lnTo>
                <a:lnTo>
                  <a:pt x="2038036" y="731475"/>
                </a:lnTo>
                <a:lnTo>
                  <a:pt x="2015548" y="766846"/>
                </a:lnTo>
                <a:lnTo>
                  <a:pt x="1986046" y="796348"/>
                </a:lnTo>
                <a:lnTo>
                  <a:pt x="1950675" y="818836"/>
                </a:lnTo>
                <a:lnTo>
                  <a:pt x="1910578" y="833168"/>
                </a:lnTo>
                <a:lnTo>
                  <a:pt x="1866900" y="838200"/>
                </a:lnTo>
                <a:lnTo>
                  <a:pt x="190500" y="838200"/>
                </a:lnTo>
                <a:lnTo>
                  <a:pt x="146821" y="833168"/>
                </a:lnTo>
                <a:lnTo>
                  <a:pt x="106724" y="818836"/>
                </a:lnTo>
                <a:lnTo>
                  <a:pt x="71353" y="796348"/>
                </a:lnTo>
                <a:lnTo>
                  <a:pt x="41851" y="766846"/>
                </a:lnTo>
                <a:lnTo>
                  <a:pt x="19363" y="731475"/>
                </a:lnTo>
                <a:lnTo>
                  <a:pt x="5031" y="691378"/>
                </a:lnTo>
                <a:lnTo>
                  <a:pt x="0" y="647700"/>
                </a:lnTo>
                <a:close/>
              </a:path>
            </a:pathLst>
          </a:custGeom>
          <a:ln w="25400">
            <a:solidFill>
              <a:srgbClr val="007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019300"/>
            <a:ext cx="12534900" cy="4686300"/>
          </a:xfrm>
          <a:custGeom>
            <a:avLst/>
            <a:gdLst/>
            <a:ahLst/>
            <a:cxnLst/>
            <a:rect l="l" t="t" r="r" b="b"/>
            <a:pathLst>
              <a:path w="12534900" h="4686300">
                <a:moveTo>
                  <a:pt x="0" y="4495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2" y="106724"/>
                </a:lnTo>
                <a:lnTo>
                  <a:pt x="41850" y="71353"/>
                </a:lnTo>
                <a:lnTo>
                  <a:pt x="71351" y="41851"/>
                </a:lnTo>
                <a:lnTo>
                  <a:pt x="106722" y="19363"/>
                </a:lnTo>
                <a:lnTo>
                  <a:pt x="146819" y="5031"/>
                </a:lnTo>
                <a:lnTo>
                  <a:pt x="190500" y="0"/>
                </a:lnTo>
                <a:lnTo>
                  <a:pt x="12344400" y="0"/>
                </a:lnTo>
                <a:lnTo>
                  <a:pt x="12388078" y="5031"/>
                </a:lnTo>
                <a:lnTo>
                  <a:pt x="12428175" y="19363"/>
                </a:lnTo>
                <a:lnTo>
                  <a:pt x="12463546" y="41851"/>
                </a:lnTo>
                <a:lnTo>
                  <a:pt x="12493048" y="71353"/>
                </a:lnTo>
                <a:lnTo>
                  <a:pt x="12515536" y="106724"/>
                </a:lnTo>
                <a:lnTo>
                  <a:pt x="12529868" y="146821"/>
                </a:lnTo>
                <a:lnTo>
                  <a:pt x="12534900" y="190500"/>
                </a:lnTo>
                <a:lnTo>
                  <a:pt x="12534900" y="4495800"/>
                </a:lnTo>
                <a:lnTo>
                  <a:pt x="12529868" y="4539478"/>
                </a:lnTo>
                <a:lnTo>
                  <a:pt x="12515536" y="4579575"/>
                </a:lnTo>
                <a:lnTo>
                  <a:pt x="12493048" y="4614946"/>
                </a:lnTo>
                <a:lnTo>
                  <a:pt x="12463546" y="4644448"/>
                </a:lnTo>
                <a:lnTo>
                  <a:pt x="12428175" y="4666936"/>
                </a:lnTo>
                <a:lnTo>
                  <a:pt x="12388078" y="4681268"/>
                </a:lnTo>
                <a:lnTo>
                  <a:pt x="12344400" y="4686300"/>
                </a:lnTo>
                <a:lnTo>
                  <a:pt x="190500" y="4686300"/>
                </a:lnTo>
                <a:lnTo>
                  <a:pt x="146819" y="4681268"/>
                </a:lnTo>
                <a:lnTo>
                  <a:pt x="106722" y="4666936"/>
                </a:lnTo>
                <a:lnTo>
                  <a:pt x="71351" y="4644448"/>
                </a:lnTo>
                <a:lnTo>
                  <a:pt x="41850" y="4614946"/>
                </a:lnTo>
                <a:lnTo>
                  <a:pt x="19362" y="4579575"/>
                </a:lnTo>
                <a:lnTo>
                  <a:pt x="5031" y="4539478"/>
                </a:lnTo>
                <a:lnTo>
                  <a:pt x="0" y="4495800"/>
                </a:lnTo>
                <a:close/>
              </a:path>
            </a:pathLst>
          </a:custGeom>
          <a:ln w="25400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8942" y="6102350"/>
            <a:ext cx="19456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433FF"/>
                </a:solidFill>
                <a:latin typeface="Courier New"/>
                <a:cs typeface="Courier New"/>
              </a:rPr>
              <a:t>&lt;section&gt;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8600" y="2019300"/>
            <a:ext cx="6870700" cy="3035300"/>
          </a:xfrm>
          <a:custGeom>
            <a:avLst/>
            <a:gdLst/>
            <a:ahLst/>
            <a:cxnLst/>
            <a:rect l="l" t="t" r="r" b="b"/>
            <a:pathLst>
              <a:path w="6870700" h="3035300">
                <a:moveTo>
                  <a:pt x="0" y="284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680200" y="0"/>
                </a:lnTo>
                <a:lnTo>
                  <a:pt x="6723878" y="5031"/>
                </a:lnTo>
                <a:lnTo>
                  <a:pt x="6763975" y="19363"/>
                </a:lnTo>
                <a:lnTo>
                  <a:pt x="6799346" y="41851"/>
                </a:lnTo>
                <a:lnTo>
                  <a:pt x="6828848" y="71353"/>
                </a:lnTo>
                <a:lnTo>
                  <a:pt x="6851336" y="106724"/>
                </a:lnTo>
                <a:lnTo>
                  <a:pt x="6865668" y="146821"/>
                </a:lnTo>
                <a:lnTo>
                  <a:pt x="6870700" y="190500"/>
                </a:lnTo>
                <a:lnTo>
                  <a:pt x="6870700" y="2844800"/>
                </a:lnTo>
                <a:lnTo>
                  <a:pt x="6865668" y="2888478"/>
                </a:lnTo>
                <a:lnTo>
                  <a:pt x="6851336" y="2928575"/>
                </a:lnTo>
                <a:lnTo>
                  <a:pt x="6828848" y="2963946"/>
                </a:lnTo>
                <a:lnTo>
                  <a:pt x="6799346" y="2993448"/>
                </a:lnTo>
                <a:lnTo>
                  <a:pt x="6763975" y="3015936"/>
                </a:lnTo>
                <a:lnTo>
                  <a:pt x="6723878" y="3030268"/>
                </a:lnTo>
                <a:lnTo>
                  <a:pt x="6680200" y="3035300"/>
                </a:lnTo>
                <a:lnTo>
                  <a:pt x="190500" y="3035300"/>
                </a:lnTo>
                <a:lnTo>
                  <a:pt x="146821" y="3030268"/>
                </a:lnTo>
                <a:lnTo>
                  <a:pt x="106724" y="3015936"/>
                </a:lnTo>
                <a:lnTo>
                  <a:pt x="71353" y="2993448"/>
                </a:lnTo>
                <a:lnTo>
                  <a:pt x="41851" y="2963946"/>
                </a:lnTo>
                <a:lnTo>
                  <a:pt x="19363" y="2928575"/>
                </a:lnTo>
                <a:lnTo>
                  <a:pt x="5031" y="2888478"/>
                </a:lnTo>
                <a:lnTo>
                  <a:pt x="0" y="2844800"/>
                </a:lnTo>
                <a:close/>
              </a:path>
            </a:pathLst>
          </a:custGeom>
          <a:ln w="25400">
            <a:solidFill>
              <a:srgbClr val="FF32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25747" y="5226050"/>
            <a:ext cx="19456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32A9"/>
                </a:solidFill>
                <a:latin typeface="Courier New"/>
                <a:cs typeface="Courier New"/>
              </a:rPr>
              <a:t>&lt;article&gt;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1358900"/>
            <a:ext cx="12052300" cy="702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13200" y="4241800"/>
            <a:ext cx="6629400" cy="660400"/>
          </a:xfrm>
          <a:custGeom>
            <a:avLst/>
            <a:gdLst/>
            <a:ahLst/>
            <a:cxnLst/>
            <a:rect l="l" t="t" r="r" b="b"/>
            <a:pathLst>
              <a:path w="6629400" h="660400">
                <a:moveTo>
                  <a:pt x="0" y="4699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438900" y="0"/>
                </a:lnTo>
                <a:lnTo>
                  <a:pt x="6482578" y="5031"/>
                </a:lnTo>
                <a:lnTo>
                  <a:pt x="6522675" y="19363"/>
                </a:lnTo>
                <a:lnTo>
                  <a:pt x="6558046" y="41851"/>
                </a:lnTo>
                <a:lnTo>
                  <a:pt x="6587548" y="71353"/>
                </a:lnTo>
                <a:lnTo>
                  <a:pt x="6610036" y="106724"/>
                </a:lnTo>
                <a:lnTo>
                  <a:pt x="6624368" y="146821"/>
                </a:lnTo>
                <a:lnTo>
                  <a:pt x="6629400" y="190500"/>
                </a:lnTo>
                <a:lnTo>
                  <a:pt x="6629400" y="469900"/>
                </a:lnTo>
                <a:lnTo>
                  <a:pt x="6624368" y="513578"/>
                </a:lnTo>
                <a:lnTo>
                  <a:pt x="6610036" y="553675"/>
                </a:lnTo>
                <a:lnTo>
                  <a:pt x="6587548" y="589046"/>
                </a:lnTo>
                <a:lnTo>
                  <a:pt x="6558046" y="618548"/>
                </a:lnTo>
                <a:lnTo>
                  <a:pt x="6522675" y="641036"/>
                </a:lnTo>
                <a:lnTo>
                  <a:pt x="6482578" y="655368"/>
                </a:lnTo>
                <a:lnTo>
                  <a:pt x="6438900" y="660400"/>
                </a:lnTo>
                <a:lnTo>
                  <a:pt x="190500" y="660400"/>
                </a:lnTo>
                <a:lnTo>
                  <a:pt x="146821" y="655368"/>
                </a:lnTo>
                <a:lnTo>
                  <a:pt x="106724" y="641036"/>
                </a:lnTo>
                <a:lnTo>
                  <a:pt x="71353" y="618548"/>
                </a:lnTo>
                <a:lnTo>
                  <a:pt x="41851" y="589046"/>
                </a:lnTo>
                <a:lnTo>
                  <a:pt x="19363" y="553675"/>
                </a:lnTo>
                <a:lnTo>
                  <a:pt x="5031" y="513578"/>
                </a:lnTo>
                <a:lnTo>
                  <a:pt x="0" y="469900"/>
                </a:lnTo>
                <a:close/>
              </a:path>
            </a:pathLst>
          </a:custGeom>
          <a:ln w="254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8923" y="6051550"/>
            <a:ext cx="1732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7C00"/>
                </a:solidFill>
                <a:latin typeface="Courier New"/>
                <a:cs typeface="Courier New"/>
              </a:rPr>
              <a:t>&lt;footer&gt;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000" y="6794500"/>
            <a:ext cx="12496800" cy="1701800"/>
          </a:xfrm>
          <a:custGeom>
            <a:avLst/>
            <a:gdLst/>
            <a:ahLst/>
            <a:cxnLst/>
            <a:rect l="l" t="t" r="r" b="b"/>
            <a:pathLst>
              <a:path w="12496800" h="1701800">
                <a:moveTo>
                  <a:pt x="0" y="15113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2" y="106724"/>
                </a:lnTo>
                <a:lnTo>
                  <a:pt x="41850" y="71353"/>
                </a:lnTo>
                <a:lnTo>
                  <a:pt x="71351" y="41851"/>
                </a:lnTo>
                <a:lnTo>
                  <a:pt x="106722" y="19363"/>
                </a:lnTo>
                <a:lnTo>
                  <a:pt x="146819" y="5031"/>
                </a:lnTo>
                <a:lnTo>
                  <a:pt x="190500" y="0"/>
                </a:lnTo>
                <a:lnTo>
                  <a:pt x="12306300" y="0"/>
                </a:lnTo>
                <a:lnTo>
                  <a:pt x="12349978" y="5031"/>
                </a:lnTo>
                <a:lnTo>
                  <a:pt x="12390075" y="19363"/>
                </a:lnTo>
                <a:lnTo>
                  <a:pt x="12425446" y="41851"/>
                </a:lnTo>
                <a:lnTo>
                  <a:pt x="12454948" y="71353"/>
                </a:lnTo>
                <a:lnTo>
                  <a:pt x="12477436" y="106724"/>
                </a:lnTo>
                <a:lnTo>
                  <a:pt x="12491768" y="146821"/>
                </a:lnTo>
                <a:lnTo>
                  <a:pt x="12496800" y="190500"/>
                </a:lnTo>
                <a:lnTo>
                  <a:pt x="12496800" y="1511300"/>
                </a:lnTo>
                <a:lnTo>
                  <a:pt x="12491768" y="1554978"/>
                </a:lnTo>
                <a:lnTo>
                  <a:pt x="12477436" y="1595075"/>
                </a:lnTo>
                <a:lnTo>
                  <a:pt x="12454948" y="1630446"/>
                </a:lnTo>
                <a:lnTo>
                  <a:pt x="12425446" y="1659948"/>
                </a:lnTo>
                <a:lnTo>
                  <a:pt x="12390075" y="1682436"/>
                </a:lnTo>
                <a:lnTo>
                  <a:pt x="12349978" y="1696768"/>
                </a:lnTo>
                <a:lnTo>
                  <a:pt x="12306300" y="1701800"/>
                </a:lnTo>
                <a:lnTo>
                  <a:pt x="190500" y="1701800"/>
                </a:lnTo>
                <a:lnTo>
                  <a:pt x="146819" y="1696768"/>
                </a:lnTo>
                <a:lnTo>
                  <a:pt x="106722" y="1682436"/>
                </a:lnTo>
                <a:lnTo>
                  <a:pt x="71351" y="1659948"/>
                </a:lnTo>
                <a:lnTo>
                  <a:pt x="41850" y="1630446"/>
                </a:lnTo>
                <a:lnTo>
                  <a:pt x="19362" y="1595075"/>
                </a:lnTo>
                <a:lnTo>
                  <a:pt x="5031" y="1554978"/>
                </a:lnTo>
                <a:lnTo>
                  <a:pt x="0" y="1511300"/>
                </a:lnTo>
                <a:close/>
              </a:path>
            </a:pathLst>
          </a:custGeom>
          <a:ln w="254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954" y="4203700"/>
            <a:ext cx="68707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70" dirty="0"/>
              <a:t>HTML</a:t>
            </a:r>
            <a:r>
              <a:rPr sz="8000" spc="-869" dirty="0"/>
              <a:t> </a:t>
            </a:r>
            <a:r>
              <a:rPr sz="8000" b="0" spc="60" dirty="0">
                <a:latin typeface="Calibri"/>
                <a:cs typeface="Calibri"/>
              </a:rPr>
              <a:t>resources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900" y="990600"/>
            <a:ext cx="12052300" cy="775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4300" y="4572000"/>
            <a:ext cx="7683500" cy="59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56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91917" y="3613150"/>
            <a:ext cx="18859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 spc="60" dirty="0">
                <a:solidFill>
                  <a:srgbClr val="FF2600"/>
                </a:solidFill>
                <a:latin typeface="Calibri"/>
                <a:cs typeface="Calibri"/>
              </a:rPr>
              <a:t>Element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694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1345" y="4203700"/>
            <a:ext cx="770953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25" dirty="0">
                <a:latin typeface="Calibri"/>
                <a:cs typeface="Calibri"/>
              </a:rPr>
              <a:t>Let’s </a:t>
            </a:r>
            <a:r>
              <a:rPr sz="8000" b="0" spc="75" dirty="0">
                <a:latin typeface="Calibri"/>
                <a:cs typeface="Calibri"/>
              </a:rPr>
              <a:t>start</a:t>
            </a:r>
            <a:r>
              <a:rPr sz="8000" b="0" spc="-425" dirty="0">
                <a:latin typeface="Calibri"/>
                <a:cs typeface="Calibri"/>
              </a:rPr>
              <a:t> </a:t>
            </a:r>
            <a:r>
              <a:rPr sz="8000" spc="-70" dirty="0"/>
              <a:t>styling</a:t>
            </a:r>
            <a:r>
              <a:rPr sz="8000" b="0" spc="-70" dirty="0">
                <a:latin typeface="Calibri"/>
                <a:cs typeface="Calibri"/>
              </a:rPr>
              <a:t>!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387" y="4216400"/>
            <a:ext cx="1003554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00" b="0" spc="55" dirty="0">
                <a:latin typeface="Calibri"/>
                <a:cs typeface="Calibri"/>
              </a:rPr>
              <a:t>Add </a:t>
            </a:r>
            <a:r>
              <a:rPr sz="7900" b="0" spc="50" dirty="0">
                <a:latin typeface="Calibri"/>
                <a:cs typeface="Calibri"/>
              </a:rPr>
              <a:t>the </a:t>
            </a:r>
            <a:r>
              <a:rPr sz="7900" spc="25" dirty="0"/>
              <a:t>CSS</a:t>
            </a:r>
            <a:r>
              <a:rPr sz="7900" spc="-1785" dirty="0"/>
              <a:t> </a:t>
            </a:r>
            <a:r>
              <a:rPr sz="7900" b="0" spc="25" dirty="0">
                <a:latin typeface="Calibri"/>
                <a:cs typeface="Calibri"/>
              </a:rPr>
              <a:t>to </a:t>
            </a:r>
            <a:r>
              <a:rPr sz="7900" b="0" spc="50" dirty="0">
                <a:latin typeface="Calibri"/>
                <a:cs typeface="Calibri"/>
              </a:rPr>
              <a:t>the </a:t>
            </a:r>
            <a:r>
              <a:rPr sz="7900" b="0" spc="125" dirty="0">
                <a:latin typeface="Calibri"/>
                <a:cs typeface="Calibri"/>
              </a:rPr>
              <a:t>page</a:t>
            </a:r>
            <a:endParaRPr sz="7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100" y="3200400"/>
            <a:ext cx="11404600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200" dirty="0"/>
              <a:t>Selec</a:t>
            </a:r>
            <a:r>
              <a:rPr spc="-245" dirty="0"/>
              <a:t>t</a:t>
            </a:r>
            <a:r>
              <a:rPr spc="-195" dirty="0"/>
              <a:t>o</a:t>
            </a:r>
            <a:r>
              <a:rPr spc="-235" dirty="0"/>
              <a:t>r</a:t>
            </a:r>
            <a:r>
              <a:rPr spc="100" dirty="0"/>
              <a:t>s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14" dirty="0">
                <a:latin typeface="Arial Narrow"/>
                <a:cs typeface="Arial Narrow"/>
              </a:rPr>
              <a:t>Select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element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65" dirty="0">
                <a:latin typeface="Arial Narrow"/>
                <a:cs typeface="Arial Narrow"/>
              </a:rPr>
              <a:t>to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25" dirty="0">
                <a:latin typeface="Arial Narrow"/>
                <a:cs typeface="Arial Narrow"/>
              </a:rPr>
              <a:t>style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1000" y="3175000"/>
            <a:ext cx="4622800" cy="340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1000" y="3175000"/>
            <a:ext cx="4622800" cy="340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5500" y="3060700"/>
            <a:ext cx="571500" cy="495300"/>
          </a:xfrm>
          <a:custGeom>
            <a:avLst/>
            <a:gdLst/>
            <a:ahLst/>
            <a:cxnLst/>
            <a:rect l="l" t="t" r="r" b="b"/>
            <a:pathLst>
              <a:path w="5715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381000" y="0"/>
                </a:lnTo>
                <a:lnTo>
                  <a:pt x="424678" y="5031"/>
                </a:lnTo>
                <a:lnTo>
                  <a:pt x="464775" y="19363"/>
                </a:lnTo>
                <a:lnTo>
                  <a:pt x="500146" y="41851"/>
                </a:lnTo>
                <a:lnTo>
                  <a:pt x="529648" y="71353"/>
                </a:lnTo>
                <a:lnTo>
                  <a:pt x="552136" y="106724"/>
                </a:lnTo>
                <a:lnTo>
                  <a:pt x="566468" y="146821"/>
                </a:lnTo>
                <a:lnTo>
                  <a:pt x="571500" y="190500"/>
                </a:lnTo>
                <a:lnTo>
                  <a:pt x="571500" y="304800"/>
                </a:lnTo>
                <a:lnTo>
                  <a:pt x="566468" y="348478"/>
                </a:lnTo>
                <a:lnTo>
                  <a:pt x="552136" y="388575"/>
                </a:lnTo>
                <a:lnTo>
                  <a:pt x="529648" y="423946"/>
                </a:lnTo>
                <a:lnTo>
                  <a:pt x="500146" y="453448"/>
                </a:lnTo>
                <a:lnTo>
                  <a:pt x="464775" y="475936"/>
                </a:lnTo>
                <a:lnTo>
                  <a:pt x="424678" y="490268"/>
                </a:lnTo>
                <a:lnTo>
                  <a:pt x="3810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3600" y="4191000"/>
            <a:ext cx="825500" cy="495300"/>
          </a:xfrm>
          <a:custGeom>
            <a:avLst/>
            <a:gdLst/>
            <a:ahLst/>
            <a:cxnLst/>
            <a:rect l="l" t="t" r="r" b="b"/>
            <a:pathLst>
              <a:path w="8255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35000" y="0"/>
                </a:lnTo>
                <a:lnTo>
                  <a:pt x="678678" y="5031"/>
                </a:lnTo>
                <a:lnTo>
                  <a:pt x="718775" y="19363"/>
                </a:lnTo>
                <a:lnTo>
                  <a:pt x="754146" y="41851"/>
                </a:lnTo>
                <a:lnTo>
                  <a:pt x="783648" y="71353"/>
                </a:lnTo>
                <a:lnTo>
                  <a:pt x="806136" y="106724"/>
                </a:lnTo>
                <a:lnTo>
                  <a:pt x="820468" y="146821"/>
                </a:lnTo>
                <a:lnTo>
                  <a:pt x="825500" y="190500"/>
                </a:lnTo>
                <a:lnTo>
                  <a:pt x="825500" y="304800"/>
                </a:lnTo>
                <a:lnTo>
                  <a:pt x="820468" y="348478"/>
                </a:lnTo>
                <a:lnTo>
                  <a:pt x="806136" y="388575"/>
                </a:lnTo>
                <a:lnTo>
                  <a:pt x="783648" y="423946"/>
                </a:lnTo>
                <a:lnTo>
                  <a:pt x="754146" y="453448"/>
                </a:lnTo>
                <a:lnTo>
                  <a:pt x="718775" y="475936"/>
                </a:lnTo>
                <a:lnTo>
                  <a:pt x="678678" y="490268"/>
                </a:lnTo>
                <a:lnTo>
                  <a:pt x="6350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3600" y="5549900"/>
            <a:ext cx="1358900" cy="495300"/>
          </a:xfrm>
          <a:custGeom>
            <a:avLst/>
            <a:gdLst/>
            <a:ahLst/>
            <a:cxnLst/>
            <a:rect l="l" t="t" r="r" b="b"/>
            <a:pathLst>
              <a:path w="13589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168400" y="0"/>
                </a:lnTo>
                <a:lnTo>
                  <a:pt x="1212078" y="5031"/>
                </a:lnTo>
                <a:lnTo>
                  <a:pt x="1252175" y="19363"/>
                </a:lnTo>
                <a:lnTo>
                  <a:pt x="1287546" y="41851"/>
                </a:lnTo>
                <a:lnTo>
                  <a:pt x="1317048" y="71353"/>
                </a:lnTo>
                <a:lnTo>
                  <a:pt x="1339536" y="106724"/>
                </a:lnTo>
                <a:lnTo>
                  <a:pt x="1353868" y="146821"/>
                </a:lnTo>
                <a:lnTo>
                  <a:pt x="1358900" y="190500"/>
                </a:lnTo>
                <a:lnTo>
                  <a:pt x="1358900" y="304800"/>
                </a:lnTo>
                <a:lnTo>
                  <a:pt x="1353868" y="348478"/>
                </a:lnTo>
                <a:lnTo>
                  <a:pt x="1339536" y="388575"/>
                </a:lnTo>
                <a:lnTo>
                  <a:pt x="1317048" y="423946"/>
                </a:lnTo>
                <a:lnTo>
                  <a:pt x="1287546" y="453448"/>
                </a:lnTo>
                <a:lnTo>
                  <a:pt x="1252175" y="475936"/>
                </a:lnTo>
                <a:lnTo>
                  <a:pt x="1212078" y="490268"/>
                </a:lnTo>
                <a:lnTo>
                  <a:pt x="11684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68751" y="2876550"/>
            <a:ext cx="993140" cy="317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0"/>
              </a:spcBef>
            </a:pPr>
            <a:r>
              <a:rPr sz="3500" spc="40" dirty="0">
                <a:solidFill>
                  <a:srgbClr val="FF2600"/>
                </a:solidFill>
                <a:latin typeface="Calibri"/>
                <a:cs typeface="Calibri"/>
              </a:rPr>
              <a:t>Tag</a:t>
            </a:r>
            <a:endParaRPr sz="3500">
              <a:latin typeface="Calibri"/>
              <a:cs typeface="Calibri"/>
            </a:endParaRPr>
          </a:p>
          <a:p>
            <a:pPr marL="12700" marR="5080" algn="ctr">
              <a:lnSpc>
                <a:spcPts val="10700"/>
              </a:lnSpc>
              <a:spcBef>
                <a:spcPts val="640"/>
              </a:spcBef>
            </a:pPr>
            <a:r>
              <a:rPr sz="3500" spc="85" dirty="0">
                <a:solidFill>
                  <a:srgbClr val="FF2600"/>
                </a:solidFill>
                <a:latin typeface="Calibri"/>
                <a:cs typeface="Calibri"/>
              </a:rPr>
              <a:t>Class  </a:t>
            </a:r>
            <a:r>
              <a:rPr sz="3500" spc="10" dirty="0">
                <a:solidFill>
                  <a:srgbClr val="FF2600"/>
                </a:solidFill>
                <a:latin typeface="Calibri"/>
                <a:cs typeface="Calibri"/>
              </a:rPr>
              <a:t>ID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100" y="3187700"/>
            <a:ext cx="11391900" cy="337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4900" y="5016500"/>
            <a:ext cx="749300" cy="495300"/>
          </a:xfrm>
          <a:custGeom>
            <a:avLst/>
            <a:gdLst/>
            <a:ahLst/>
            <a:cxnLst/>
            <a:rect l="l" t="t" r="r" b="b"/>
            <a:pathLst>
              <a:path w="7493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558800" y="0"/>
                </a:lnTo>
                <a:lnTo>
                  <a:pt x="602478" y="5031"/>
                </a:lnTo>
                <a:lnTo>
                  <a:pt x="642575" y="19363"/>
                </a:lnTo>
                <a:lnTo>
                  <a:pt x="677946" y="41851"/>
                </a:lnTo>
                <a:lnTo>
                  <a:pt x="707448" y="71353"/>
                </a:lnTo>
                <a:lnTo>
                  <a:pt x="729936" y="106724"/>
                </a:lnTo>
                <a:lnTo>
                  <a:pt x="744268" y="146821"/>
                </a:lnTo>
                <a:lnTo>
                  <a:pt x="749300" y="190500"/>
                </a:lnTo>
                <a:lnTo>
                  <a:pt x="749300" y="304800"/>
                </a:lnTo>
                <a:lnTo>
                  <a:pt x="744268" y="348478"/>
                </a:lnTo>
                <a:lnTo>
                  <a:pt x="729936" y="388575"/>
                </a:lnTo>
                <a:lnTo>
                  <a:pt x="707448" y="423946"/>
                </a:lnTo>
                <a:lnTo>
                  <a:pt x="677946" y="453448"/>
                </a:lnTo>
                <a:lnTo>
                  <a:pt x="642575" y="475936"/>
                </a:lnTo>
                <a:lnTo>
                  <a:pt x="602478" y="490268"/>
                </a:lnTo>
                <a:lnTo>
                  <a:pt x="5588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56500" y="5575300"/>
            <a:ext cx="1917700" cy="508000"/>
          </a:xfrm>
          <a:custGeom>
            <a:avLst/>
            <a:gdLst/>
            <a:ahLst/>
            <a:cxnLst/>
            <a:rect l="l" t="t" r="r" b="b"/>
            <a:pathLst>
              <a:path w="1917700" h="508000">
                <a:moveTo>
                  <a:pt x="0" y="3175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727200" y="0"/>
                </a:lnTo>
                <a:lnTo>
                  <a:pt x="1770878" y="5031"/>
                </a:lnTo>
                <a:lnTo>
                  <a:pt x="1810975" y="19363"/>
                </a:lnTo>
                <a:lnTo>
                  <a:pt x="1846346" y="41851"/>
                </a:lnTo>
                <a:lnTo>
                  <a:pt x="1875848" y="71353"/>
                </a:lnTo>
                <a:lnTo>
                  <a:pt x="1898336" y="106724"/>
                </a:lnTo>
                <a:lnTo>
                  <a:pt x="1912668" y="146821"/>
                </a:lnTo>
                <a:lnTo>
                  <a:pt x="1917700" y="190500"/>
                </a:lnTo>
                <a:lnTo>
                  <a:pt x="1917700" y="317500"/>
                </a:lnTo>
                <a:lnTo>
                  <a:pt x="1912668" y="361178"/>
                </a:lnTo>
                <a:lnTo>
                  <a:pt x="1898336" y="401275"/>
                </a:lnTo>
                <a:lnTo>
                  <a:pt x="1875848" y="436646"/>
                </a:lnTo>
                <a:lnTo>
                  <a:pt x="1846346" y="466148"/>
                </a:lnTo>
                <a:lnTo>
                  <a:pt x="1810975" y="488636"/>
                </a:lnTo>
                <a:lnTo>
                  <a:pt x="1770878" y="502968"/>
                </a:lnTo>
                <a:lnTo>
                  <a:pt x="1727200" y="508000"/>
                </a:lnTo>
                <a:lnTo>
                  <a:pt x="190500" y="508000"/>
                </a:lnTo>
                <a:lnTo>
                  <a:pt x="146821" y="502968"/>
                </a:lnTo>
                <a:lnTo>
                  <a:pt x="106724" y="488636"/>
                </a:lnTo>
                <a:lnTo>
                  <a:pt x="71353" y="466148"/>
                </a:lnTo>
                <a:lnTo>
                  <a:pt x="41851" y="436646"/>
                </a:lnTo>
                <a:lnTo>
                  <a:pt x="19363" y="401275"/>
                </a:lnTo>
                <a:lnTo>
                  <a:pt x="5031" y="361178"/>
                </a:lnTo>
                <a:lnTo>
                  <a:pt x="0" y="3175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0700" y="5575300"/>
            <a:ext cx="1828800" cy="495300"/>
          </a:xfrm>
          <a:custGeom>
            <a:avLst/>
            <a:gdLst/>
            <a:ahLst/>
            <a:cxnLst/>
            <a:rect l="l" t="t" r="r" b="b"/>
            <a:pathLst>
              <a:path w="18288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638300" y="0"/>
                </a:lnTo>
                <a:lnTo>
                  <a:pt x="1681978" y="5031"/>
                </a:lnTo>
                <a:lnTo>
                  <a:pt x="1722075" y="19363"/>
                </a:lnTo>
                <a:lnTo>
                  <a:pt x="1757446" y="41851"/>
                </a:lnTo>
                <a:lnTo>
                  <a:pt x="1786948" y="71353"/>
                </a:lnTo>
                <a:lnTo>
                  <a:pt x="1809436" y="106724"/>
                </a:lnTo>
                <a:lnTo>
                  <a:pt x="1823768" y="146821"/>
                </a:lnTo>
                <a:lnTo>
                  <a:pt x="1828800" y="190500"/>
                </a:lnTo>
                <a:lnTo>
                  <a:pt x="1828800" y="304800"/>
                </a:lnTo>
                <a:lnTo>
                  <a:pt x="1823768" y="348478"/>
                </a:lnTo>
                <a:lnTo>
                  <a:pt x="1809436" y="388575"/>
                </a:lnTo>
                <a:lnTo>
                  <a:pt x="1786948" y="423946"/>
                </a:lnTo>
                <a:lnTo>
                  <a:pt x="1757446" y="453448"/>
                </a:lnTo>
                <a:lnTo>
                  <a:pt x="1722075" y="475936"/>
                </a:lnTo>
                <a:lnTo>
                  <a:pt x="1681978" y="490268"/>
                </a:lnTo>
                <a:lnTo>
                  <a:pt x="16383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44066" y="4959350"/>
            <a:ext cx="6832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90" dirty="0">
                <a:solidFill>
                  <a:srgbClr val="FF2600"/>
                </a:solidFill>
                <a:latin typeface="Calibri"/>
                <a:cs typeface="Calibri"/>
              </a:rPr>
              <a:t>T</a:t>
            </a:r>
            <a:r>
              <a:rPr sz="3500" spc="110" dirty="0">
                <a:solidFill>
                  <a:srgbClr val="FF2600"/>
                </a:solidFill>
                <a:latin typeface="Calibri"/>
                <a:cs typeface="Calibri"/>
              </a:rPr>
              <a:t>ag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0151" y="4959350"/>
            <a:ext cx="9931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00" dirty="0">
                <a:solidFill>
                  <a:srgbClr val="FF2600"/>
                </a:solidFill>
                <a:latin typeface="Calibri"/>
                <a:cs typeface="Calibri"/>
              </a:rPr>
              <a:t>Class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65331" y="6038850"/>
            <a:ext cx="4159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0" dirty="0">
                <a:solidFill>
                  <a:srgbClr val="FF2600"/>
                </a:solidFill>
                <a:latin typeface="Calibri"/>
                <a:cs typeface="Calibri"/>
              </a:rPr>
              <a:t>ID</a:t>
            </a:r>
            <a:endParaRPr sz="3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2005" y="4216400"/>
            <a:ext cx="1026858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00" b="0" spc="-55" dirty="0">
                <a:latin typeface="Calibri"/>
                <a:cs typeface="Calibri"/>
              </a:rPr>
              <a:t>You </a:t>
            </a:r>
            <a:r>
              <a:rPr sz="7900" b="0" spc="200" dirty="0">
                <a:latin typeface="Calibri"/>
                <a:cs typeface="Calibri"/>
              </a:rPr>
              <a:t>can </a:t>
            </a:r>
            <a:r>
              <a:rPr sz="7900" b="0" spc="105" dirty="0">
                <a:latin typeface="Calibri"/>
                <a:cs typeface="Calibri"/>
              </a:rPr>
              <a:t>be </a:t>
            </a:r>
            <a:r>
              <a:rPr sz="7900" spc="-215" dirty="0"/>
              <a:t>very</a:t>
            </a:r>
            <a:r>
              <a:rPr sz="7900" spc="-1630" dirty="0"/>
              <a:t> </a:t>
            </a:r>
            <a:r>
              <a:rPr sz="7900" spc="-215" dirty="0"/>
              <a:t>specific</a:t>
            </a:r>
            <a:endParaRPr sz="7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60800" y="1905000"/>
            <a:ext cx="52705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7200" y="6794500"/>
            <a:ext cx="4724400" cy="1130300"/>
          </a:xfrm>
          <a:custGeom>
            <a:avLst/>
            <a:gdLst/>
            <a:ahLst/>
            <a:cxnLst/>
            <a:rect l="l" t="t" r="r" b="b"/>
            <a:pathLst>
              <a:path w="4724400" h="1130300">
                <a:moveTo>
                  <a:pt x="0" y="939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4533900" y="0"/>
                </a:lnTo>
                <a:lnTo>
                  <a:pt x="4577578" y="5031"/>
                </a:lnTo>
                <a:lnTo>
                  <a:pt x="4617675" y="19363"/>
                </a:lnTo>
                <a:lnTo>
                  <a:pt x="4653046" y="41851"/>
                </a:lnTo>
                <a:lnTo>
                  <a:pt x="4682548" y="71353"/>
                </a:lnTo>
                <a:lnTo>
                  <a:pt x="4705036" y="106724"/>
                </a:lnTo>
                <a:lnTo>
                  <a:pt x="4719368" y="146821"/>
                </a:lnTo>
                <a:lnTo>
                  <a:pt x="4724400" y="190500"/>
                </a:lnTo>
                <a:lnTo>
                  <a:pt x="4724400" y="939800"/>
                </a:lnTo>
                <a:lnTo>
                  <a:pt x="4719368" y="983478"/>
                </a:lnTo>
                <a:lnTo>
                  <a:pt x="4705036" y="1023575"/>
                </a:lnTo>
                <a:lnTo>
                  <a:pt x="4682548" y="1058946"/>
                </a:lnTo>
                <a:lnTo>
                  <a:pt x="4653046" y="1088448"/>
                </a:lnTo>
                <a:lnTo>
                  <a:pt x="4617675" y="1110936"/>
                </a:lnTo>
                <a:lnTo>
                  <a:pt x="4577578" y="1125268"/>
                </a:lnTo>
                <a:lnTo>
                  <a:pt x="4533900" y="1130300"/>
                </a:lnTo>
                <a:lnTo>
                  <a:pt x="190500" y="1130300"/>
                </a:lnTo>
                <a:lnTo>
                  <a:pt x="146821" y="1125268"/>
                </a:lnTo>
                <a:lnTo>
                  <a:pt x="106724" y="1110936"/>
                </a:lnTo>
                <a:lnTo>
                  <a:pt x="71353" y="1088448"/>
                </a:lnTo>
                <a:lnTo>
                  <a:pt x="41851" y="1058946"/>
                </a:lnTo>
                <a:lnTo>
                  <a:pt x="19363" y="1023575"/>
                </a:lnTo>
                <a:lnTo>
                  <a:pt x="5031" y="983478"/>
                </a:lnTo>
                <a:lnTo>
                  <a:pt x="0" y="939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560" y="4216400"/>
            <a:ext cx="1053909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00" b="0" spc="160" dirty="0">
                <a:latin typeface="Calibri"/>
                <a:cs typeface="Calibri"/>
              </a:rPr>
              <a:t>Be </a:t>
            </a:r>
            <a:r>
              <a:rPr sz="7900" b="0" spc="60" dirty="0">
                <a:latin typeface="Calibri"/>
                <a:cs typeface="Calibri"/>
              </a:rPr>
              <a:t>careful </a:t>
            </a:r>
            <a:r>
              <a:rPr sz="7900" b="0" spc="75" dirty="0">
                <a:latin typeface="Calibri"/>
                <a:cs typeface="Calibri"/>
              </a:rPr>
              <a:t>with </a:t>
            </a:r>
            <a:r>
              <a:rPr sz="7900" b="0" spc="50" dirty="0">
                <a:latin typeface="Calibri"/>
                <a:cs typeface="Calibri"/>
              </a:rPr>
              <a:t>the</a:t>
            </a:r>
            <a:r>
              <a:rPr sz="7900" b="0" spc="-1145" dirty="0">
                <a:latin typeface="Calibri"/>
                <a:cs typeface="Calibri"/>
              </a:rPr>
              <a:t> </a:t>
            </a:r>
            <a:r>
              <a:rPr sz="7900" spc="-220" dirty="0"/>
              <a:t>space</a:t>
            </a:r>
            <a:endParaRPr sz="7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4300" y="4572000"/>
            <a:ext cx="7683500" cy="59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56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1917" y="3613150"/>
            <a:ext cx="18859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60" dirty="0">
                <a:solidFill>
                  <a:srgbClr val="FF2600"/>
                </a:solidFill>
                <a:latin typeface="Calibri"/>
                <a:cs typeface="Calibri"/>
              </a:rPr>
              <a:t>Element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694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1600" y="4457700"/>
            <a:ext cx="2997200" cy="673100"/>
          </a:xfrm>
          <a:custGeom>
            <a:avLst/>
            <a:gdLst/>
            <a:ahLst/>
            <a:cxnLst/>
            <a:rect l="l" t="t" r="r" b="b"/>
            <a:pathLst>
              <a:path w="29972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2806700" y="0"/>
                </a:lnTo>
                <a:lnTo>
                  <a:pt x="2850378" y="5031"/>
                </a:lnTo>
                <a:lnTo>
                  <a:pt x="2890475" y="19363"/>
                </a:lnTo>
                <a:lnTo>
                  <a:pt x="2925846" y="41851"/>
                </a:lnTo>
                <a:lnTo>
                  <a:pt x="2955348" y="71353"/>
                </a:lnTo>
                <a:lnTo>
                  <a:pt x="2977836" y="106724"/>
                </a:lnTo>
                <a:lnTo>
                  <a:pt x="2992168" y="146821"/>
                </a:lnTo>
                <a:lnTo>
                  <a:pt x="2997200" y="190500"/>
                </a:lnTo>
                <a:lnTo>
                  <a:pt x="2997200" y="482600"/>
                </a:lnTo>
                <a:lnTo>
                  <a:pt x="2992168" y="526278"/>
                </a:lnTo>
                <a:lnTo>
                  <a:pt x="2977836" y="566375"/>
                </a:lnTo>
                <a:lnTo>
                  <a:pt x="2955348" y="601746"/>
                </a:lnTo>
                <a:lnTo>
                  <a:pt x="2925846" y="631248"/>
                </a:lnTo>
                <a:lnTo>
                  <a:pt x="2890475" y="653736"/>
                </a:lnTo>
                <a:lnTo>
                  <a:pt x="2850378" y="668068"/>
                </a:lnTo>
                <a:lnTo>
                  <a:pt x="28067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99610" y="5238750"/>
            <a:ext cx="20110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>
                <a:solidFill>
                  <a:srgbClr val="FF40FF"/>
                </a:solidFill>
                <a:latin typeface="Calibri"/>
                <a:cs typeface="Calibri"/>
              </a:rPr>
              <a:t>A</a:t>
            </a:r>
            <a:r>
              <a:rPr sz="4200" spc="35" dirty="0">
                <a:solidFill>
                  <a:srgbClr val="FF40FF"/>
                </a:solidFill>
                <a:latin typeface="Calibri"/>
                <a:cs typeface="Calibri"/>
              </a:rPr>
              <a:t>ttribu</a:t>
            </a:r>
            <a:r>
              <a:rPr sz="4200" spc="-10" dirty="0">
                <a:solidFill>
                  <a:srgbClr val="FF40FF"/>
                </a:solidFill>
                <a:latin typeface="Calibri"/>
                <a:cs typeface="Calibri"/>
              </a:rPr>
              <a:t>te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13200" y="1930400"/>
            <a:ext cx="49657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19600" y="6807200"/>
            <a:ext cx="4724400" cy="1130300"/>
          </a:xfrm>
          <a:custGeom>
            <a:avLst/>
            <a:gdLst/>
            <a:ahLst/>
            <a:cxnLst/>
            <a:rect l="l" t="t" r="r" b="b"/>
            <a:pathLst>
              <a:path w="4724400" h="1130300">
                <a:moveTo>
                  <a:pt x="0" y="939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4533900" y="0"/>
                </a:lnTo>
                <a:lnTo>
                  <a:pt x="4577578" y="5031"/>
                </a:lnTo>
                <a:lnTo>
                  <a:pt x="4617675" y="19363"/>
                </a:lnTo>
                <a:lnTo>
                  <a:pt x="4653046" y="41851"/>
                </a:lnTo>
                <a:lnTo>
                  <a:pt x="4682548" y="71353"/>
                </a:lnTo>
                <a:lnTo>
                  <a:pt x="4705036" y="106724"/>
                </a:lnTo>
                <a:lnTo>
                  <a:pt x="4719368" y="146821"/>
                </a:lnTo>
                <a:lnTo>
                  <a:pt x="4724400" y="190500"/>
                </a:lnTo>
                <a:lnTo>
                  <a:pt x="4724400" y="939800"/>
                </a:lnTo>
                <a:lnTo>
                  <a:pt x="4719368" y="983478"/>
                </a:lnTo>
                <a:lnTo>
                  <a:pt x="4705036" y="1023575"/>
                </a:lnTo>
                <a:lnTo>
                  <a:pt x="4682548" y="1058946"/>
                </a:lnTo>
                <a:lnTo>
                  <a:pt x="4653046" y="1088448"/>
                </a:lnTo>
                <a:lnTo>
                  <a:pt x="4617675" y="1110936"/>
                </a:lnTo>
                <a:lnTo>
                  <a:pt x="4577578" y="1125268"/>
                </a:lnTo>
                <a:lnTo>
                  <a:pt x="4533900" y="1130300"/>
                </a:lnTo>
                <a:lnTo>
                  <a:pt x="190500" y="1130300"/>
                </a:lnTo>
                <a:lnTo>
                  <a:pt x="146821" y="1125268"/>
                </a:lnTo>
                <a:lnTo>
                  <a:pt x="106724" y="1110936"/>
                </a:lnTo>
                <a:lnTo>
                  <a:pt x="71353" y="1088448"/>
                </a:lnTo>
                <a:lnTo>
                  <a:pt x="41851" y="1058946"/>
                </a:lnTo>
                <a:lnTo>
                  <a:pt x="19363" y="1023575"/>
                </a:lnTo>
                <a:lnTo>
                  <a:pt x="5031" y="983478"/>
                </a:lnTo>
                <a:lnTo>
                  <a:pt x="0" y="939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175" dirty="0"/>
              <a:t>Properties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75" dirty="0">
                <a:latin typeface="Arial Narrow"/>
                <a:cs typeface="Arial Narrow"/>
              </a:rPr>
              <a:t>What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300" dirty="0">
                <a:latin typeface="Arial Narrow"/>
                <a:cs typeface="Arial Narrow"/>
              </a:rPr>
              <a:t>do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04" dirty="0">
                <a:latin typeface="Arial Narrow"/>
                <a:cs typeface="Arial Narrow"/>
              </a:rPr>
              <a:t>you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50" dirty="0">
                <a:latin typeface="Arial Narrow"/>
                <a:cs typeface="Arial Narrow"/>
              </a:rPr>
              <a:t>want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65" dirty="0">
                <a:latin typeface="Arial Narrow"/>
                <a:cs typeface="Arial Narrow"/>
              </a:rPr>
              <a:t>to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05" dirty="0">
                <a:latin typeface="Arial Narrow"/>
                <a:cs typeface="Arial Narrow"/>
              </a:rPr>
              <a:t>change?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1000" y="3175000"/>
            <a:ext cx="4622800" cy="340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4300" y="3352800"/>
            <a:ext cx="1612900" cy="495300"/>
          </a:xfrm>
          <a:custGeom>
            <a:avLst/>
            <a:gdLst/>
            <a:ahLst/>
            <a:cxnLst/>
            <a:rect l="l" t="t" r="r" b="b"/>
            <a:pathLst>
              <a:path w="16129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422400" y="0"/>
                </a:lnTo>
                <a:lnTo>
                  <a:pt x="1466078" y="5031"/>
                </a:lnTo>
                <a:lnTo>
                  <a:pt x="1506175" y="19363"/>
                </a:lnTo>
                <a:lnTo>
                  <a:pt x="1541546" y="41851"/>
                </a:lnTo>
                <a:lnTo>
                  <a:pt x="1571048" y="71353"/>
                </a:lnTo>
                <a:lnTo>
                  <a:pt x="1593536" y="106724"/>
                </a:lnTo>
                <a:lnTo>
                  <a:pt x="1607868" y="146821"/>
                </a:lnTo>
                <a:lnTo>
                  <a:pt x="1612900" y="190500"/>
                </a:lnTo>
                <a:lnTo>
                  <a:pt x="1612900" y="304800"/>
                </a:lnTo>
                <a:lnTo>
                  <a:pt x="1607868" y="348478"/>
                </a:lnTo>
                <a:lnTo>
                  <a:pt x="1593536" y="388575"/>
                </a:lnTo>
                <a:lnTo>
                  <a:pt x="1571048" y="423946"/>
                </a:lnTo>
                <a:lnTo>
                  <a:pt x="1541546" y="453448"/>
                </a:lnTo>
                <a:lnTo>
                  <a:pt x="1506175" y="475936"/>
                </a:lnTo>
                <a:lnTo>
                  <a:pt x="1466078" y="490268"/>
                </a:lnTo>
                <a:lnTo>
                  <a:pt x="14224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0500" y="4445000"/>
            <a:ext cx="1612900" cy="825500"/>
          </a:xfrm>
          <a:custGeom>
            <a:avLst/>
            <a:gdLst/>
            <a:ahLst/>
            <a:cxnLst/>
            <a:rect l="l" t="t" r="r" b="b"/>
            <a:pathLst>
              <a:path w="1612900" h="825500">
                <a:moveTo>
                  <a:pt x="0" y="6350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422400" y="0"/>
                </a:lnTo>
                <a:lnTo>
                  <a:pt x="1466078" y="5031"/>
                </a:lnTo>
                <a:lnTo>
                  <a:pt x="1506175" y="19363"/>
                </a:lnTo>
                <a:lnTo>
                  <a:pt x="1541546" y="41851"/>
                </a:lnTo>
                <a:lnTo>
                  <a:pt x="1571048" y="71353"/>
                </a:lnTo>
                <a:lnTo>
                  <a:pt x="1593536" y="106724"/>
                </a:lnTo>
                <a:lnTo>
                  <a:pt x="1607868" y="146821"/>
                </a:lnTo>
                <a:lnTo>
                  <a:pt x="1612900" y="190500"/>
                </a:lnTo>
                <a:lnTo>
                  <a:pt x="1612900" y="635000"/>
                </a:lnTo>
                <a:lnTo>
                  <a:pt x="1607868" y="678678"/>
                </a:lnTo>
                <a:lnTo>
                  <a:pt x="1593536" y="718775"/>
                </a:lnTo>
                <a:lnTo>
                  <a:pt x="1571048" y="754146"/>
                </a:lnTo>
                <a:lnTo>
                  <a:pt x="1541546" y="783648"/>
                </a:lnTo>
                <a:lnTo>
                  <a:pt x="1506175" y="806136"/>
                </a:lnTo>
                <a:lnTo>
                  <a:pt x="1466078" y="820468"/>
                </a:lnTo>
                <a:lnTo>
                  <a:pt x="1422400" y="825500"/>
                </a:lnTo>
                <a:lnTo>
                  <a:pt x="190500" y="825500"/>
                </a:lnTo>
                <a:lnTo>
                  <a:pt x="146821" y="820468"/>
                </a:lnTo>
                <a:lnTo>
                  <a:pt x="106724" y="806136"/>
                </a:lnTo>
                <a:lnTo>
                  <a:pt x="71353" y="783648"/>
                </a:lnTo>
                <a:lnTo>
                  <a:pt x="41851" y="754146"/>
                </a:lnTo>
                <a:lnTo>
                  <a:pt x="19363" y="718775"/>
                </a:lnTo>
                <a:lnTo>
                  <a:pt x="5031" y="678678"/>
                </a:lnTo>
                <a:lnTo>
                  <a:pt x="0" y="6350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95900" y="5867400"/>
            <a:ext cx="2425700" cy="495300"/>
          </a:xfrm>
          <a:custGeom>
            <a:avLst/>
            <a:gdLst/>
            <a:ahLst/>
            <a:cxnLst/>
            <a:rect l="l" t="t" r="r" b="b"/>
            <a:pathLst>
              <a:path w="24257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2235200" y="0"/>
                </a:lnTo>
                <a:lnTo>
                  <a:pt x="2278878" y="5031"/>
                </a:lnTo>
                <a:lnTo>
                  <a:pt x="2318975" y="19363"/>
                </a:lnTo>
                <a:lnTo>
                  <a:pt x="2354346" y="41851"/>
                </a:lnTo>
                <a:lnTo>
                  <a:pt x="2383848" y="71353"/>
                </a:lnTo>
                <a:lnTo>
                  <a:pt x="2406336" y="106724"/>
                </a:lnTo>
                <a:lnTo>
                  <a:pt x="2420668" y="146821"/>
                </a:lnTo>
                <a:lnTo>
                  <a:pt x="2425700" y="190500"/>
                </a:lnTo>
                <a:lnTo>
                  <a:pt x="2425700" y="304800"/>
                </a:lnTo>
                <a:lnTo>
                  <a:pt x="2420668" y="348478"/>
                </a:lnTo>
                <a:lnTo>
                  <a:pt x="2406336" y="388575"/>
                </a:lnTo>
                <a:lnTo>
                  <a:pt x="2383848" y="423946"/>
                </a:lnTo>
                <a:lnTo>
                  <a:pt x="2354346" y="453448"/>
                </a:lnTo>
                <a:lnTo>
                  <a:pt x="2318975" y="475936"/>
                </a:lnTo>
                <a:lnTo>
                  <a:pt x="2278878" y="490268"/>
                </a:lnTo>
                <a:lnTo>
                  <a:pt x="22352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5"/>
              </a:spcBef>
            </a:pPr>
            <a:r>
              <a:rPr spc="-250" dirty="0"/>
              <a:t>Values</a:t>
            </a:r>
          </a:p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3600" b="0" spc="175" dirty="0">
                <a:latin typeface="Arial Narrow"/>
                <a:cs typeface="Arial Narrow"/>
              </a:rPr>
              <a:t>Determine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190" dirty="0">
                <a:latin typeface="Arial Narrow"/>
                <a:cs typeface="Arial Narrow"/>
              </a:rPr>
              <a:t>behaviour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00" dirty="0">
                <a:latin typeface="Arial Narrow"/>
                <a:cs typeface="Arial Narrow"/>
              </a:rPr>
              <a:t>of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10" dirty="0">
                <a:latin typeface="Arial Narrow"/>
                <a:cs typeface="Arial Narrow"/>
              </a:rPr>
              <a:t>the</a:t>
            </a:r>
            <a:r>
              <a:rPr sz="3600" b="0" spc="-114" dirty="0">
                <a:latin typeface="Arial Narrow"/>
                <a:cs typeface="Arial Narrow"/>
              </a:rPr>
              <a:t> </a:t>
            </a:r>
            <a:r>
              <a:rPr sz="3600" b="0" spc="204" dirty="0">
                <a:latin typeface="Arial Narrow"/>
                <a:cs typeface="Arial Narrow"/>
              </a:rPr>
              <a:t>property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1000" y="3175000"/>
            <a:ext cx="4622800" cy="340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81800" y="3352800"/>
            <a:ext cx="901700" cy="495300"/>
          </a:xfrm>
          <a:custGeom>
            <a:avLst/>
            <a:gdLst/>
            <a:ahLst/>
            <a:cxnLst/>
            <a:rect l="l" t="t" r="r" b="b"/>
            <a:pathLst>
              <a:path w="9017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711200" y="0"/>
                </a:lnTo>
                <a:lnTo>
                  <a:pt x="754878" y="5031"/>
                </a:lnTo>
                <a:lnTo>
                  <a:pt x="794975" y="19363"/>
                </a:lnTo>
                <a:lnTo>
                  <a:pt x="830346" y="41851"/>
                </a:lnTo>
                <a:lnTo>
                  <a:pt x="859848" y="71353"/>
                </a:lnTo>
                <a:lnTo>
                  <a:pt x="882336" y="106724"/>
                </a:lnTo>
                <a:lnTo>
                  <a:pt x="896668" y="146821"/>
                </a:lnTo>
                <a:lnTo>
                  <a:pt x="901700" y="190500"/>
                </a:lnTo>
                <a:lnTo>
                  <a:pt x="901700" y="304800"/>
                </a:lnTo>
                <a:lnTo>
                  <a:pt x="896668" y="348478"/>
                </a:lnTo>
                <a:lnTo>
                  <a:pt x="882336" y="388575"/>
                </a:lnTo>
                <a:lnTo>
                  <a:pt x="859848" y="423946"/>
                </a:lnTo>
                <a:lnTo>
                  <a:pt x="830346" y="453448"/>
                </a:lnTo>
                <a:lnTo>
                  <a:pt x="794975" y="475936"/>
                </a:lnTo>
                <a:lnTo>
                  <a:pt x="754878" y="490268"/>
                </a:lnTo>
                <a:lnTo>
                  <a:pt x="7112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32600" y="4445000"/>
            <a:ext cx="1193800" cy="825500"/>
          </a:xfrm>
          <a:custGeom>
            <a:avLst/>
            <a:gdLst/>
            <a:ahLst/>
            <a:cxnLst/>
            <a:rect l="l" t="t" r="r" b="b"/>
            <a:pathLst>
              <a:path w="1193800" h="825500">
                <a:moveTo>
                  <a:pt x="0" y="6350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003300" y="0"/>
                </a:lnTo>
                <a:lnTo>
                  <a:pt x="1046978" y="5031"/>
                </a:lnTo>
                <a:lnTo>
                  <a:pt x="1087075" y="19363"/>
                </a:lnTo>
                <a:lnTo>
                  <a:pt x="1122446" y="41851"/>
                </a:lnTo>
                <a:lnTo>
                  <a:pt x="1151948" y="71353"/>
                </a:lnTo>
                <a:lnTo>
                  <a:pt x="1174436" y="106724"/>
                </a:lnTo>
                <a:lnTo>
                  <a:pt x="1188768" y="146821"/>
                </a:lnTo>
                <a:lnTo>
                  <a:pt x="1193800" y="190500"/>
                </a:lnTo>
                <a:lnTo>
                  <a:pt x="1193800" y="635000"/>
                </a:lnTo>
                <a:lnTo>
                  <a:pt x="1188768" y="678678"/>
                </a:lnTo>
                <a:lnTo>
                  <a:pt x="1174436" y="718775"/>
                </a:lnTo>
                <a:lnTo>
                  <a:pt x="1151948" y="754146"/>
                </a:lnTo>
                <a:lnTo>
                  <a:pt x="1122446" y="783648"/>
                </a:lnTo>
                <a:lnTo>
                  <a:pt x="1087075" y="806136"/>
                </a:lnTo>
                <a:lnTo>
                  <a:pt x="1046978" y="820468"/>
                </a:lnTo>
                <a:lnTo>
                  <a:pt x="1003300" y="825500"/>
                </a:lnTo>
                <a:lnTo>
                  <a:pt x="190500" y="825500"/>
                </a:lnTo>
                <a:lnTo>
                  <a:pt x="146821" y="820468"/>
                </a:lnTo>
                <a:lnTo>
                  <a:pt x="106724" y="806136"/>
                </a:lnTo>
                <a:lnTo>
                  <a:pt x="71353" y="783648"/>
                </a:lnTo>
                <a:lnTo>
                  <a:pt x="41851" y="754146"/>
                </a:lnTo>
                <a:lnTo>
                  <a:pt x="19363" y="718775"/>
                </a:lnTo>
                <a:lnTo>
                  <a:pt x="5031" y="678678"/>
                </a:lnTo>
                <a:lnTo>
                  <a:pt x="0" y="6350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34300" y="5867400"/>
            <a:ext cx="1193800" cy="495300"/>
          </a:xfrm>
          <a:custGeom>
            <a:avLst/>
            <a:gdLst/>
            <a:ahLst/>
            <a:cxnLst/>
            <a:rect l="l" t="t" r="r" b="b"/>
            <a:pathLst>
              <a:path w="1193800" h="495300">
                <a:moveTo>
                  <a:pt x="0" y="3048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003300" y="0"/>
                </a:lnTo>
                <a:lnTo>
                  <a:pt x="1046978" y="5031"/>
                </a:lnTo>
                <a:lnTo>
                  <a:pt x="1087075" y="19363"/>
                </a:lnTo>
                <a:lnTo>
                  <a:pt x="1122446" y="41851"/>
                </a:lnTo>
                <a:lnTo>
                  <a:pt x="1151948" y="71353"/>
                </a:lnTo>
                <a:lnTo>
                  <a:pt x="1174436" y="106724"/>
                </a:lnTo>
                <a:lnTo>
                  <a:pt x="1188768" y="146821"/>
                </a:lnTo>
                <a:lnTo>
                  <a:pt x="1193800" y="190500"/>
                </a:lnTo>
                <a:lnTo>
                  <a:pt x="1193800" y="304800"/>
                </a:lnTo>
                <a:lnTo>
                  <a:pt x="1188768" y="348478"/>
                </a:lnTo>
                <a:lnTo>
                  <a:pt x="1174436" y="388575"/>
                </a:lnTo>
                <a:lnTo>
                  <a:pt x="1151948" y="423946"/>
                </a:lnTo>
                <a:lnTo>
                  <a:pt x="1122446" y="453448"/>
                </a:lnTo>
                <a:lnTo>
                  <a:pt x="1087075" y="475936"/>
                </a:lnTo>
                <a:lnTo>
                  <a:pt x="1046978" y="490268"/>
                </a:lnTo>
                <a:lnTo>
                  <a:pt x="1003300" y="495300"/>
                </a:lnTo>
                <a:lnTo>
                  <a:pt x="190500" y="495300"/>
                </a:lnTo>
                <a:lnTo>
                  <a:pt x="146821" y="490268"/>
                </a:lnTo>
                <a:lnTo>
                  <a:pt x="106724" y="475936"/>
                </a:lnTo>
                <a:lnTo>
                  <a:pt x="71353" y="453448"/>
                </a:lnTo>
                <a:lnTo>
                  <a:pt x="41851" y="423946"/>
                </a:lnTo>
                <a:lnTo>
                  <a:pt x="19363" y="388575"/>
                </a:lnTo>
                <a:lnTo>
                  <a:pt x="5031" y="348478"/>
                </a:lnTo>
                <a:lnTo>
                  <a:pt x="0" y="3048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5600" y="3670300"/>
            <a:ext cx="3962400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3136900"/>
            <a:ext cx="72898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5884" y="4318000"/>
            <a:ext cx="1088072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65" dirty="0">
                <a:latin typeface="Calibri"/>
                <a:cs typeface="Calibri"/>
              </a:rPr>
              <a:t>Browsers </a:t>
            </a:r>
            <a:r>
              <a:rPr sz="6700" b="0" spc="100" dirty="0">
                <a:latin typeface="Calibri"/>
                <a:cs typeface="Calibri"/>
              </a:rPr>
              <a:t>have </a:t>
            </a:r>
            <a:r>
              <a:rPr sz="6700" spc="-105" dirty="0"/>
              <a:t>custom</a:t>
            </a:r>
            <a:r>
              <a:rPr sz="6700" spc="-1150" dirty="0"/>
              <a:t> </a:t>
            </a:r>
            <a:r>
              <a:rPr sz="6700" spc="-35" dirty="0"/>
              <a:t>styling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4300" y="4572000"/>
            <a:ext cx="7683500" cy="59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56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1917" y="3613150"/>
            <a:ext cx="18859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60" dirty="0">
                <a:solidFill>
                  <a:srgbClr val="FF2600"/>
                </a:solidFill>
                <a:latin typeface="Calibri"/>
                <a:cs typeface="Calibri"/>
              </a:rPr>
              <a:t>Element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69400" y="4457700"/>
            <a:ext cx="876300" cy="673100"/>
          </a:xfrm>
          <a:custGeom>
            <a:avLst/>
            <a:gdLst/>
            <a:ahLst/>
            <a:cxnLst/>
            <a:rect l="l" t="t" r="r" b="b"/>
            <a:pathLst>
              <a:path w="8763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685800" y="0"/>
                </a:lnTo>
                <a:lnTo>
                  <a:pt x="729478" y="5031"/>
                </a:lnTo>
                <a:lnTo>
                  <a:pt x="769575" y="19363"/>
                </a:lnTo>
                <a:lnTo>
                  <a:pt x="804946" y="41851"/>
                </a:lnTo>
                <a:lnTo>
                  <a:pt x="834448" y="71353"/>
                </a:lnTo>
                <a:lnTo>
                  <a:pt x="856936" y="106724"/>
                </a:lnTo>
                <a:lnTo>
                  <a:pt x="871268" y="146821"/>
                </a:lnTo>
                <a:lnTo>
                  <a:pt x="876300" y="190500"/>
                </a:lnTo>
                <a:lnTo>
                  <a:pt x="876300" y="482600"/>
                </a:lnTo>
                <a:lnTo>
                  <a:pt x="871268" y="526278"/>
                </a:lnTo>
                <a:lnTo>
                  <a:pt x="856936" y="566375"/>
                </a:lnTo>
                <a:lnTo>
                  <a:pt x="834448" y="601746"/>
                </a:lnTo>
                <a:lnTo>
                  <a:pt x="804946" y="631248"/>
                </a:lnTo>
                <a:lnTo>
                  <a:pt x="769575" y="653736"/>
                </a:lnTo>
                <a:lnTo>
                  <a:pt x="729478" y="668068"/>
                </a:lnTo>
                <a:lnTo>
                  <a:pt x="6858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1600" y="4457700"/>
            <a:ext cx="2997200" cy="673100"/>
          </a:xfrm>
          <a:custGeom>
            <a:avLst/>
            <a:gdLst/>
            <a:ahLst/>
            <a:cxnLst/>
            <a:rect l="l" t="t" r="r" b="b"/>
            <a:pathLst>
              <a:path w="29972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2806700" y="0"/>
                </a:lnTo>
                <a:lnTo>
                  <a:pt x="2850378" y="5031"/>
                </a:lnTo>
                <a:lnTo>
                  <a:pt x="2890475" y="19363"/>
                </a:lnTo>
                <a:lnTo>
                  <a:pt x="2925846" y="41851"/>
                </a:lnTo>
                <a:lnTo>
                  <a:pt x="2955348" y="71353"/>
                </a:lnTo>
                <a:lnTo>
                  <a:pt x="2977836" y="106724"/>
                </a:lnTo>
                <a:lnTo>
                  <a:pt x="2992168" y="146821"/>
                </a:lnTo>
                <a:lnTo>
                  <a:pt x="2997200" y="190500"/>
                </a:lnTo>
                <a:lnTo>
                  <a:pt x="2997200" y="482600"/>
                </a:lnTo>
                <a:lnTo>
                  <a:pt x="2992168" y="526278"/>
                </a:lnTo>
                <a:lnTo>
                  <a:pt x="2977836" y="566375"/>
                </a:lnTo>
                <a:lnTo>
                  <a:pt x="2955348" y="601746"/>
                </a:lnTo>
                <a:lnTo>
                  <a:pt x="2925846" y="631248"/>
                </a:lnTo>
                <a:lnTo>
                  <a:pt x="2890475" y="653736"/>
                </a:lnTo>
                <a:lnTo>
                  <a:pt x="2850378" y="668068"/>
                </a:lnTo>
                <a:lnTo>
                  <a:pt x="28067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99610" y="5238750"/>
            <a:ext cx="20110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>
                <a:solidFill>
                  <a:srgbClr val="FF40FF"/>
                </a:solidFill>
                <a:latin typeface="Calibri"/>
                <a:cs typeface="Calibri"/>
              </a:rPr>
              <a:t>A</a:t>
            </a:r>
            <a:r>
              <a:rPr sz="4200" spc="35" dirty="0">
                <a:solidFill>
                  <a:srgbClr val="FF40FF"/>
                </a:solidFill>
                <a:latin typeface="Calibri"/>
                <a:cs typeface="Calibri"/>
              </a:rPr>
              <a:t>ttribu</a:t>
            </a:r>
            <a:r>
              <a:rPr sz="4200" spc="-10" dirty="0">
                <a:solidFill>
                  <a:srgbClr val="FF40FF"/>
                </a:solidFill>
                <a:latin typeface="Calibri"/>
                <a:cs typeface="Calibri"/>
              </a:rPr>
              <a:t>te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48500" y="4457700"/>
            <a:ext cx="1651000" cy="673100"/>
          </a:xfrm>
          <a:custGeom>
            <a:avLst/>
            <a:gdLst/>
            <a:ahLst/>
            <a:cxnLst/>
            <a:rect l="l" t="t" r="r" b="b"/>
            <a:pathLst>
              <a:path w="1651000" h="673100">
                <a:moveTo>
                  <a:pt x="0" y="4826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460500" y="0"/>
                </a:lnTo>
                <a:lnTo>
                  <a:pt x="1504178" y="5031"/>
                </a:lnTo>
                <a:lnTo>
                  <a:pt x="1544275" y="19363"/>
                </a:lnTo>
                <a:lnTo>
                  <a:pt x="1579646" y="41851"/>
                </a:lnTo>
                <a:lnTo>
                  <a:pt x="1609148" y="71353"/>
                </a:lnTo>
                <a:lnTo>
                  <a:pt x="1631636" y="106724"/>
                </a:lnTo>
                <a:lnTo>
                  <a:pt x="1645968" y="146821"/>
                </a:lnTo>
                <a:lnTo>
                  <a:pt x="1651000" y="190500"/>
                </a:lnTo>
                <a:lnTo>
                  <a:pt x="1651000" y="482600"/>
                </a:lnTo>
                <a:lnTo>
                  <a:pt x="1645968" y="526278"/>
                </a:lnTo>
                <a:lnTo>
                  <a:pt x="1631636" y="566375"/>
                </a:lnTo>
                <a:lnTo>
                  <a:pt x="1609148" y="601746"/>
                </a:lnTo>
                <a:lnTo>
                  <a:pt x="1579646" y="631248"/>
                </a:lnTo>
                <a:lnTo>
                  <a:pt x="1544275" y="653736"/>
                </a:lnTo>
                <a:lnTo>
                  <a:pt x="1504178" y="668068"/>
                </a:lnTo>
                <a:lnTo>
                  <a:pt x="1460500" y="673100"/>
                </a:lnTo>
                <a:lnTo>
                  <a:pt x="190500" y="673100"/>
                </a:lnTo>
                <a:lnTo>
                  <a:pt x="146821" y="668068"/>
                </a:lnTo>
                <a:lnTo>
                  <a:pt x="106724" y="653736"/>
                </a:lnTo>
                <a:lnTo>
                  <a:pt x="71353" y="631248"/>
                </a:lnTo>
                <a:lnTo>
                  <a:pt x="41851" y="601746"/>
                </a:lnTo>
                <a:lnTo>
                  <a:pt x="19363" y="566375"/>
                </a:lnTo>
                <a:lnTo>
                  <a:pt x="5031" y="526278"/>
                </a:lnTo>
                <a:lnTo>
                  <a:pt x="0" y="482600"/>
                </a:lnTo>
                <a:close/>
              </a:path>
            </a:pathLst>
          </a:custGeom>
          <a:ln w="2540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57555" y="3613150"/>
            <a:ext cx="18224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0" spc="80" dirty="0">
                <a:solidFill>
                  <a:srgbClr val="FFFB00"/>
                </a:solidFill>
                <a:latin typeface="Calibri"/>
                <a:cs typeface="Calibri"/>
              </a:rPr>
              <a:t>Con</a:t>
            </a:r>
            <a:r>
              <a:rPr sz="4200" b="0" spc="10" dirty="0">
                <a:solidFill>
                  <a:srgbClr val="FFFB00"/>
                </a:solidFill>
                <a:latin typeface="Calibri"/>
                <a:cs typeface="Calibri"/>
              </a:rPr>
              <a:t>t</a:t>
            </a:r>
            <a:r>
              <a:rPr sz="4200" b="0" spc="25" dirty="0">
                <a:solidFill>
                  <a:srgbClr val="FFFB00"/>
                </a:solidFill>
                <a:latin typeface="Calibri"/>
                <a:cs typeface="Calibri"/>
              </a:rPr>
              <a:t>ent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2675" y="4318000"/>
            <a:ext cx="848677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30" dirty="0">
                <a:latin typeface="Calibri"/>
                <a:cs typeface="Calibri"/>
              </a:rPr>
              <a:t>And </a:t>
            </a:r>
            <a:r>
              <a:rPr sz="6700" spc="-105" dirty="0"/>
              <a:t>custom</a:t>
            </a:r>
            <a:r>
              <a:rPr sz="6700" spc="-890" dirty="0"/>
              <a:t> </a:t>
            </a:r>
            <a:r>
              <a:rPr sz="6700" spc="-160" dirty="0"/>
              <a:t>properties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14600" y="1638300"/>
            <a:ext cx="7975600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9000" y="6248400"/>
            <a:ext cx="7264400" cy="1473200"/>
          </a:xfrm>
          <a:custGeom>
            <a:avLst/>
            <a:gdLst/>
            <a:ahLst/>
            <a:cxnLst/>
            <a:rect l="l" t="t" r="r" b="b"/>
            <a:pathLst>
              <a:path w="7264400" h="1473200">
                <a:moveTo>
                  <a:pt x="0" y="12827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7073900" y="0"/>
                </a:lnTo>
                <a:lnTo>
                  <a:pt x="7117578" y="5031"/>
                </a:lnTo>
                <a:lnTo>
                  <a:pt x="7157675" y="19363"/>
                </a:lnTo>
                <a:lnTo>
                  <a:pt x="7193046" y="41851"/>
                </a:lnTo>
                <a:lnTo>
                  <a:pt x="7222548" y="71353"/>
                </a:lnTo>
                <a:lnTo>
                  <a:pt x="7245036" y="106724"/>
                </a:lnTo>
                <a:lnTo>
                  <a:pt x="7259368" y="146821"/>
                </a:lnTo>
                <a:lnTo>
                  <a:pt x="7264400" y="190500"/>
                </a:lnTo>
                <a:lnTo>
                  <a:pt x="7264400" y="1282700"/>
                </a:lnTo>
                <a:lnTo>
                  <a:pt x="7259368" y="1326378"/>
                </a:lnTo>
                <a:lnTo>
                  <a:pt x="7245036" y="1366475"/>
                </a:lnTo>
                <a:lnTo>
                  <a:pt x="7222548" y="1401846"/>
                </a:lnTo>
                <a:lnTo>
                  <a:pt x="7193046" y="1431348"/>
                </a:lnTo>
                <a:lnTo>
                  <a:pt x="7157675" y="1453836"/>
                </a:lnTo>
                <a:lnTo>
                  <a:pt x="7117578" y="1468168"/>
                </a:lnTo>
                <a:lnTo>
                  <a:pt x="7073900" y="1473200"/>
                </a:lnTo>
                <a:lnTo>
                  <a:pt x="190500" y="1473200"/>
                </a:lnTo>
                <a:lnTo>
                  <a:pt x="146821" y="1468168"/>
                </a:lnTo>
                <a:lnTo>
                  <a:pt x="106724" y="1453836"/>
                </a:lnTo>
                <a:lnTo>
                  <a:pt x="71353" y="1431348"/>
                </a:lnTo>
                <a:lnTo>
                  <a:pt x="41851" y="1401846"/>
                </a:lnTo>
                <a:lnTo>
                  <a:pt x="19363" y="1366475"/>
                </a:lnTo>
                <a:lnTo>
                  <a:pt x="5031" y="1326378"/>
                </a:lnTo>
                <a:lnTo>
                  <a:pt x="0" y="12827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990600"/>
            <a:ext cx="120777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07" y="4318000"/>
            <a:ext cx="555371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140" dirty="0">
                <a:latin typeface="Calibri"/>
                <a:cs typeface="Calibri"/>
              </a:rPr>
              <a:t>The</a:t>
            </a:r>
            <a:r>
              <a:rPr sz="6700" b="0" spc="-229" dirty="0">
                <a:latin typeface="Calibri"/>
                <a:cs typeface="Calibri"/>
              </a:rPr>
              <a:t> </a:t>
            </a:r>
            <a:r>
              <a:rPr sz="6700" spc="-170" dirty="0"/>
              <a:t>box-model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2184400"/>
            <a:ext cx="9817100" cy="552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02100" y="2476500"/>
            <a:ext cx="4800600" cy="480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4600" y="5461000"/>
            <a:ext cx="3733800" cy="1600200"/>
          </a:xfrm>
          <a:custGeom>
            <a:avLst/>
            <a:gdLst/>
            <a:ahLst/>
            <a:cxnLst/>
            <a:rect l="l" t="t" r="r" b="b"/>
            <a:pathLst>
              <a:path w="3733800" h="1600200">
                <a:moveTo>
                  <a:pt x="0" y="14097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3543300" y="0"/>
                </a:lnTo>
                <a:lnTo>
                  <a:pt x="3586978" y="5031"/>
                </a:lnTo>
                <a:lnTo>
                  <a:pt x="3627075" y="19363"/>
                </a:lnTo>
                <a:lnTo>
                  <a:pt x="3662446" y="41851"/>
                </a:lnTo>
                <a:lnTo>
                  <a:pt x="3691948" y="71353"/>
                </a:lnTo>
                <a:lnTo>
                  <a:pt x="3714436" y="106724"/>
                </a:lnTo>
                <a:lnTo>
                  <a:pt x="3728768" y="146821"/>
                </a:lnTo>
                <a:lnTo>
                  <a:pt x="3733800" y="190500"/>
                </a:lnTo>
                <a:lnTo>
                  <a:pt x="3733800" y="1409700"/>
                </a:lnTo>
                <a:lnTo>
                  <a:pt x="3728768" y="1453378"/>
                </a:lnTo>
                <a:lnTo>
                  <a:pt x="3714436" y="1493475"/>
                </a:lnTo>
                <a:lnTo>
                  <a:pt x="3691948" y="1528846"/>
                </a:lnTo>
                <a:lnTo>
                  <a:pt x="3662446" y="1558348"/>
                </a:lnTo>
                <a:lnTo>
                  <a:pt x="3627075" y="1580836"/>
                </a:lnTo>
                <a:lnTo>
                  <a:pt x="3586978" y="1595168"/>
                </a:lnTo>
                <a:lnTo>
                  <a:pt x="3543300" y="1600200"/>
                </a:lnTo>
                <a:lnTo>
                  <a:pt x="190500" y="1600200"/>
                </a:lnTo>
                <a:lnTo>
                  <a:pt x="146821" y="1595168"/>
                </a:lnTo>
                <a:lnTo>
                  <a:pt x="106724" y="1580836"/>
                </a:lnTo>
                <a:lnTo>
                  <a:pt x="71353" y="1558348"/>
                </a:lnTo>
                <a:lnTo>
                  <a:pt x="41851" y="1528846"/>
                </a:lnTo>
                <a:lnTo>
                  <a:pt x="19363" y="1493475"/>
                </a:lnTo>
                <a:lnTo>
                  <a:pt x="5031" y="1453378"/>
                </a:lnTo>
                <a:lnTo>
                  <a:pt x="0" y="1409700"/>
                </a:lnTo>
                <a:close/>
              </a:path>
            </a:pathLst>
          </a:custGeom>
          <a:ln w="25400">
            <a:solidFill>
              <a:srgbClr val="FFF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3136900"/>
            <a:ext cx="72898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0" y="1104900"/>
            <a:ext cx="6223000" cy="712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4200" y="876300"/>
            <a:ext cx="9283700" cy="798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975" y="4318000"/>
            <a:ext cx="962025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spc="25" dirty="0"/>
              <a:t>CSS</a:t>
            </a:r>
            <a:r>
              <a:rPr sz="6700" spc="-1350" dirty="0"/>
              <a:t> </a:t>
            </a:r>
            <a:r>
              <a:rPr sz="6700" b="0" spc="165" dirty="0">
                <a:latin typeface="Calibri"/>
                <a:cs typeface="Calibri"/>
              </a:rPr>
              <a:t>can </a:t>
            </a:r>
            <a:r>
              <a:rPr sz="6700" b="0" spc="130" dirty="0">
                <a:latin typeface="Calibri"/>
                <a:cs typeface="Calibri"/>
              </a:rPr>
              <a:t>change </a:t>
            </a:r>
            <a:r>
              <a:rPr sz="6700" b="0" spc="85" dirty="0">
                <a:latin typeface="Calibri"/>
                <a:cs typeface="Calibri"/>
              </a:rPr>
              <a:t>everything</a:t>
            </a:r>
            <a:endParaRPr sz="6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342</Words>
  <Application>Microsoft Macintosh PowerPoint</Application>
  <PresentationFormat>Custom</PresentationFormat>
  <Paragraphs>111</Paragraphs>
  <Slides>114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 Narrow</vt:lpstr>
      <vt:lpstr>Calibri</vt:lpstr>
      <vt:lpstr>Courier New</vt:lpstr>
      <vt:lpstr>Trebuchet MS</vt:lpstr>
      <vt:lpstr>Office Theme</vt:lpstr>
      <vt:lpstr>Wi-Fi</vt:lpstr>
      <vt:lpstr>&lt;HTML&gt;</vt:lpstr>
      <vt:lpstr>What’s HTML and CSS?</vt:lpstr>
      <vt:lpstr>&lt;HTML&gt;</vt:lpstr>
      <vt:lpstr>HTML It’s all about the tags</vt:lpstr>
      <vt:lpstr>PowerPoint Presentation</vt:lpstr>
      <vt:lpstr>Element</vt:lpstr>
      <vt:lpstr>PowerPoint Presentation</vt:lpstr>
      <vt:lpstr>Content</vt:lpstr>
      <vt:lpstr>HTML An example</vt:lpstr>
      <vt:lpstr>PowerPoint Presentation</vt:lpstr>
      <vt:lpstr>PowerPoint Presentation</vt:lpstr>
      <vt:lpstr>Structure first What’s inside an HTML document?</vt:lpstr>
      <vt:lpstr>&lt;HTML&gt; The container</vt:lpstr>
      <vt:lpstr>PowerPoint Presentation</vt:lpstr>
      <vt:lpstr>&lt;HEAD&gt; The setup</vt:lpstr>
      <vt:lpstr>PowerPoint Presentation</vt:lpstr>
      <vt:lpstr>&lt;BODY&gt; The content</vt:lpstr>
      <vt:lpstr>PowerPoint Presentation</vt:lpstr>
      <vt:lpstr>Writing the content</vt:lpstr>
      <vt:lpstr>Block or Inline</vt:lpstr>
      <vt:lpstr>PowerPoint Presentation</vt:lpstr>
      <vt:lpstr>PowerPoint Presentation</vt:lpstr>
      <vt:lpstr>Block Create a new line and occupy full width</vt:lpstr>
      <vt:lpstr>PowerPoint Presentation</vt:lpstr>
      <vt:lpstr>Inline Keep the flow of the document</vt:lpstr>
      <vt:lpstr>PowerPoint Presentation</vt:lpstr>
      <vt:lpstr>Usually work in pairs</vt:lpstr>
      <vt:lpstr>PowerPoint Presentation</vt:lpstr>
      <vt:lpstr>PowerPoint Presentation</vt:lpstr>
      <vt:lpstr>PowerPoint Presentation</vt:lpstr>
      <vt:lpstr>&lt;DIV&gt; The all-mighty block element</vt:lpstr>
      <vt:lpstr>&lt;SPAN&gt; The inline &lt;div&gt;</vt:lpstr>
      <vt:lpstr>Paragraph is for text</vt:lpstr>
      <vt:lpstr>&lt;H1&gt; Headings from H1 to H6</vt:lpstr>
      <vt:lpstr>&lt;A&gt; Link to other pages or sections</vt:lpstr>
      <vt:lpstr>But use them wisely</vt:lpstr>
      <vt:lpstr>HTML is semantic</vt:lpstr>
      <vt:lpstr>Tags have meanings</vt:lpstr>
      <vt:lpstr>Don’t suﬀer from divitis</vt:lpstr>
      <vt:lpstr>PowerPoint Presentation</vt:lpstr>
      <vt:lpstr>Start with the structure</vt:lpstr>
      <vt:lpstr>Hello HTML5!</vt:lpstr>
      <vt:lpstr>PowerPoint Presentation</vt:lpstr>
      <vt:lpstr>&lt;HEADER&gt; Header for a document or section</vt:lpstr>
      <vt:lpstr>PowerPoint Presentation</vt:lpstr>
      <vt:lpstr>&lt;NAV&gt; The new navigation menu</vt:lpstr>
      <vt:lpstr>PowerPoint Presentation</vt:lpstr>
      <vt:lpstr>&lt;SECTION&gt; The new &lt;div&gt;</vt:lpstr>
      <vt:lpstr>PowerPoint Presentation</vt:lpstr>
      <vt:lpstr>&lt;ARTICLE&gt; Blog posts, news stories, comments</vt:lpstr>
      <vt:lpstr>PowerPoint Presentation</vt:lpstr>
      <vt:lpstr>&lt;ASIDE&gt; Related, but not really important content</vt:lpstr>
      <vt:lpstr>PowerPoint Presentation</vt:lpstr>
      <vt:lpstr>&lt;FOOTER&gt; Footer for a document or section</vt:lpstr>
      <vt:lpstr>PowerPoint Presentation</vt:lpstr>
      <vt:lpstr>A real example</vt:lpstr>
      <vt:lpstr>PowerPoint Presentation</vt:lpstr>
      <vt:lpstr>&lt;header&gt;</vt:lpstr>
      <vt:lpstr>&lt;nav&gt;</vt:lpstr>
      <vt:lpstr>PowerPoint Presentation</vt:lpstr>
      <vt:lpstr>PowerPoint Presentation</vt:lpstr>
      <vt:lpstr>PowerPoint Presentation</vt:lpstr>
      <vt:lpstr>HTML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styling!</vt:lpstr>
      <vt:lpstr>Add the CSS to the page</vt:lpstr>
      <vt:lpstr>PowerPoint Presentation</vt:lpstr>
      <vt:lpstr>Selectors Select element to style</vt:lpstr>
      <vt:lpstr>PowerPoint Presentation</vt:lpstr>
      <vt:lpstr>PowerPoint Presentation</vt:lpstr>
      <vt:lpstr>PowerPoint Presentation</vt:lpstr>
      <vt:lpstr>You can be very specific</vt:lpstr>
      <vt:lpstr>PowerPoint Presentation</vt:lpstr>
      <vt:lpstr>Be careful with the space</vt:lpstr>
      <vt:lpstr>PowerPoint Presentation</vt:lpstr>
      <vt:lpstr>Properties What do you want to change?</vt:lpstr>
      <vt:lpstr>PowerPoint Presentation</vt:lpstr>
      <vt:lpstr>Values Determine the behaviour of the property</vt:lpstr>
      <vt:lpstr>PowerPoint Presentation</vt:lpstr>
      <vt:lpstr>PowerPoint Presentation</vt:lpstr>
      <vt:lpstr>PowerPoint Presentation</vt:lpstr>
      <vt:lpstr>PowerPoint Presentation</vt:lpstr>
      <vt:lpstr>Browsers have custom styling</vt:lpstr>
      <vt:lpstr>PowerPoint Presentation</vt:lpstr>
      <vt:lpstr>And custom properties</vt:lpstr>
      <vt:lpstr>PowerPoint Presentation</vt:lpstr>
      <vt:lpstr>PowerPoint Presentation</vt:lpstr>
      <vt:lpstr>The box-model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can change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CSS3 is awesome</vt:lpstr>
      <vt:lpstr>PowerPoint Presentation</vt:lpstr>
      <vt:lpstr>But Keep It Simple!</vt:lpstr>
      <vt:lpstr>You don’t even need to work</vt:lpstr>
      <vt:lpstr>There are tons of CSS frameworks</vt:lpstr>
      <vt:lpstr>PowerPoint Presentation</vt:lpstr>
      <vt:lpstr>PowerPoint Presentation</vt:lpstr>
      <vt:lpstr>Keep learning</vt:lpstr>
      <vt:lpstr>Questions?</vt:lpstr>
      <vt:lpstr>Thank you! @hiteatech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&lt;HTML&gt;</dc:title>
  <cp:lastModifiedBy>Microsoft Office User</cp:lastModifiedBy>
  <cp:revision>3</cp:revision>
  <dcterms:created xsi:type="dcterms:W3CDTF">2017-09-29T04:46:06Z</dcterms:created>
  <dcterms:modified xsi:type="dcterms:W3CDTF">2017-09-29T13:49:11Z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2017-09-29T00:00:00Z</vt:filetime>
  </property>
</Properties>
</file>